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0" r:id="rId1"/>
  </p:sldMasterIdLst>
  <p:notesMasterIdLst>
    <p:notesMasterId r:id="rId63"/>
  </p:notesMasterIdLst>
  <p:sldIdLst>
    <p:sldId id="256" r:id="rId2"/>
    <p:sldId id="265" r:id="rId3"/>
    <p:sldId id="305" r:id="rId4"/>
    <p:sldId id="405" r:id="rId5"/>
    <p:sldId id="306" r:id="rId6"/>
    <p:sldId id="403" r:id="rId7"/>
    <p:sldId id="393" r:id="rId8"/>
    <p:sldId id="406" r:id="rId9"/>
    <p:sldId id="404" r:id="rId10"/>
    <p:sldId id="378" r:id="rId11"/>
    <p:sldId id="387" r:id="rId12"/>
    <p:sldId id="388" r:id="rId13"/>
    <p:sldId id="344" r:id="rId14"/>
    <p:sldId id="390" r:id="rId15"/>
    <p:sldId id="289" r:id="rId16"/>
    <p:sldId id="407" r:id="rId17"/>
    <p:sldId id="330" r:id="rId18"/>
    <p:sldId id="294" r:id="rId19"/>
    <p:sldId id="412" r:id="rId20"/>
    <p:sldId id="372" r:id="rId21"/>
    <p:sldId id="270" r:id="rId22"/>
    <p:sldId id="274" r:id="rId23"/>
    <p:sldId id="280" r:id="rId24"/>
    <p:sldId id="394" r:id="rId25"/>
    <p:sldId id="267" r:id="rId26"/>
    <p:sldId id="413" r:id="rId27"/>
    <p:sldId id="391" r:id="rId28"/>
    <p:sldId id="376" r:id="rId29"/>
    <p:sldId id="392" r:id="rId30"/>
    <p:sldId id="380" r:id="rId31"/>
    <p:sldId id="374" r:id="rId32"/>
    <p:sldId id="383" r:id="rId33"/>
    <p:sldId id="384" r:id="rId34"/>
    <p:sldId id="385" r:id="rId35"/>
    <p:sldId id="386" r:id="rId36"/>
    <p:sldId id="408" r:id="rId37"/>
    <p:sldId id="416" r:id="rId38"/>
    <p:sldId id="417" r:id="rId39"/>
    <p:sldId id="418" r:id="rId40"/>
    <p:sldId id="419" r:id="rId41"/>
    <p:sldId id="420" r:id="rId42"/>
    <p:sldId id="421" r:id="rId43"/>
    <p:sldId id="422" r:id="rId44"/>
    <p:sldId id="423" r:id="rId45"/>
    <p:sldId id="424" r:id="rId46"/>
    <p:sldId id="425" r:id="rId47"/>
    <p:sldId id="426" r:id="rId48"/>
    <p:sldId id="427" r:id="rId49"/>
    <p:sldId id="409" r:id="rId50"/>
    <p:sldId id="410" r:id="rId51"/>
    <p:sldId id="375" r:id="rId52"/>
    <p:sldId id="328" r:id="rId53"/>
    <p:sldId id="327" r:id="rId54"/>
    <p:sldId id="309" r:id="rId55"/>
    <p:sldId id="411" r:id="rId56"/>
    <p:sldId id="310" r:id="rId57"/>
    <p:sldId id="311" r:id="rId58"/>
    <p:sldId id="329" r:id="rId59"/>
    <p:sldId id="396" r:id="rId60"/>
    <p:sldId id="362" r:id="rId61"/>
    <p:sldId id="279"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06"/>
    <p:restoredTop sz="86485"/>
  </p:normalViewPr>
  <p:slideViewPr>
    <p:cSldViewPr snapToGrid="0" snapToObjects="1">
      <p:cViewPr varScale="1">
        <p:scale>
          <a:sx n="108" d="100"/>
          <a:sy n="108" d="100"/>
        </p:scale>
        <p:origin x="904"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60" d="100"/>
        <a:sy n="16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482F77-84FC-A443-B004-104F0EAE099D}" type="datetimeFigureOut">
              <a:rPr lang="en-US" smtClean="0"/>
              <a:t>10/17/18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FC52D8-6E71-EA4F-840A-66D0D9A4417D}" type="slidenum">
              <a:rPr lang="en-US" smtClean="0"/>
              <a:t>‹#›</a:t>
            </a:fld>
            <a:endParaRPr lang="en-US"/>
          </a:p>
        </p:txBody>
      </p:sp>
    </p:spTree>
    <p:extLst>
      <p:ext uri="{BB962C8B-B14F-4D97-AF65-F5344CB8AC3E}">
        <p14:creationId xmlns:p14="http://schemas.microsoft.com/office/powerpoint/2010/main" val="1946167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linkedin.com/in/cjordanball/"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Can Programming Help Us?</a:t>
            </a:r>
          </a:p>
          <a:p>
            <a:r>
              <a:rPr lang="en-US"/>
              <a:t>Why Do We Have To Program A Computer?</a:t>
            </a:r>
          </a:p>
          <a:p>
            <a:r>
              <a:rPr lang="en-US"/>
              <a:t>How Do You Program?</a:t>
            </a:r>
          </a:p>
          <a:p>
            <a:pPr lvl="1"/>
            <a:r>
              <a:rPr lang="en-US"/>
              <a:t>Which Language Do You Choose?</a:t>
            </a:r>
          </a:p>
          <a:p>
            <a:pPr lvl="1"/>
            <a:r>
              <a:rPr lang="en-US"/>
              <a:t>Where Do We Program / Ides</a:t>
            </a:r>
          </a:p>
          <a:p>
            <a:pPr lvl="1"/>
            <a:r>
              <a:rPr lang="en-US"/>
              <a:t>What Features Are A Help To Scientists</a:t>
            </a:r>
          </a:p>
          <a:p>
            <a:r>
              <a:rPr lang="en-US"/>
              <a:t>Development In The 21</a:t>
            </a:r>
            <a:r>
              <a:rPr lang="en-US" baseline="30000"/>
              <a:t>st</a:t>
            </a:r>
            <a:r>
              <a:rPr lang="en-US"/>
              <a:t> Century</a:t>
            </a:r>
          </a:p>
          <a:p>
            <a:pPr lvl="1"/>
            <a:r>
              <a:rPr lang="en-US" err="1"/>
              <a:t>Devops</a:t>
            </a:r>
            <a:endParaRPr lang="en-US"/>
          </a:p>
          <a:p>
            <a:pPr lvl="1"/>
            <a:r>
              <a:rPr lang="en-US"/>
              <a:t>Becoming A Reproducible Scientist</a:t>
            </a:r>
          </a:p>
          <a:p>
            <a:pPr lvl="1"/>
            <a:r>
              <a:rPr lang="en-US"/>
              <a:t>On The Cutting Edge – Deep Learning</a:t>
            </a:r>
          </a:p>
          <a:p>
            <a:endParaRPr lang="en-US"/>
          </a:p>
          <a:p>
            <a:endParaRPr lang="en-US"/>
          </a:p>
        </p:txBody>
      </p:sp>
      <p:sp>
        <p:nvSpPr>
          <p:cNvPr id="4" name="Slide Number Placeholder 3"/>
          <p:cNvSpPr>
            <a:spLocks noGrp="1"/>
          </p:cNvSpPr>
          <p:nvPr>
            <p:ph type="sldNum" sz="quarter" idx="10"/>
          </p:nvPr>
        </p:nvSpPr>
        <p:spPr/>
        <p:txBody>
          <a:bodyPr/>
          <a:lstStyle/>
          <a:p>
            <a:fld id="{50FC52D8-6E71-EA4F-840A-66D0D9A4417D}" type="slidenum">
              <a:rPr lang="en-US" smtClean="0"/>
              <a:t>2</a:t>
            </a:fld>
            <a:endParaRPr lang="en-US"/>
          </a:p>
        </p:txBody>
      </p:sp>
    </p:spTree>
    <p:extLst>
      <p:ext uri="{BB962C8B-B14F-4D97-AF65-F5344CB8AC3E}">
        <p14:creationId xmlns:p14="http://schemas.microsoft.com/office/powerpoint/2010/main" val="909913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Update</a:t>
            </a:r>
          </a:p>
        </p:txBody>
      </p:sp>
      <p:sp>
        <p:nvSpPr>
          <p:cNvPr id="4" name="Slide Number Placeholder 3"/>
          <p:cNvSpPr>
            <a:spLocks noGrp="1"/>
          </p:cNvSpPr>
          <p:nvPr>
            <p:ph type="sldNum" sz="quarter" idx="10"/>
          </p:nvPr>
        </p:nvSpPr>
        <p:spPr/>
        <p:txBody>
          <a:bodyPr/>
          <a:lstStyle/>
          <a:p>
            <a:fld id="{50FC52D8-6E71-EA4F-840A-66D0D9A4417D}" type="slidenum">
              <a:rPr lang="en-US" smtClean="0"/>
              <a:t>3</a:t>
            </a:fld>
            <a:endParaRPr lang="en-US"/>
          </a:p>
        </p:txBody>
      </p:sp>
    </p:spTree>
    <p:extLst>
      <p:ext uri="{BB962C8B-B14F-4D97-AF65-F5344CB8AC3E}">
        <p14:creationId xmlns:p14="http://schemas.microsoft.com/office/powerpoint/2010/main" val="716647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“Sometimes we get so lost in the details of a problem that we overlook general principles that would solve the problem at a more general level. […]The classic example of this, of course, is the summation of a long list of consecutive integers, 1 + 2 + 3 + … + n, which a very young Gauss quickly recognized was simply n(n+1)/2, thus avoiding the effort of having to do the addition.” — </a:t>
            </a:r>
            <a:r>
              <a:rPr lang="en-US" dirty="0">
                <a:hlinkClick r:id="rId3"/>
              </a:rPr>
              <a:t>C. Jordan Ball</a:t>
            </a:r>
            <a:endParaRPr lang="en-US" dirty="0"/>
          </a:p>
          <a:p>
            <a:endParaRPr lang="en-US" dirty="0"/>
          </a:p>
        </p:txBody>
      </p:sp>
      <p:sp>
        <p:nvSpPr>
          <p:cNvPr id="4" name="Slide Number Placeholder 3"/>
          <p:cNvSpPr>
            <a:spLocks noGrp="1"/>
          </p:cNvSpPr>
          <p:nvPr>
            <p:ph type="sldNum" sz="quarter" idx="5"/>
          </p:nvPr>
        </p:nvSpPr>
        <p:spPr/>
        <p:txBody>
          <a:bodyPr/>
          <a:lstStyle/>
          <a:p>
            <a:fld id="{50FC52D8-6E71-EA4F-840A-66D0D9A4417D}" type="slidenum">
              <a:rPr lang="en-US" smtClean="0"/>
              <a:t>46</a:t>
            </a:fld>
            <a:endParaRPr lang="en-US"/>
          </a:p>
        </p:txBody>
      </p:sp>
    </p:spTree>
    <p:extLst>
      <p:ext uri="{BB962C8B-B14F-4D97-AF65-F5344CB8AC3E}">
        <p14:creationId xmlns:p14="http://schemas.microsoft.com/office/powerpoint/2010/main" val="855533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5283F0-B315-D345-9F16-4059651DE8DE}" type="slidenum">
              <a:rPr lang="en-US" altLang="x-none"/>
              <a:pPr/>
              <a:t>51</a:t>
            </a:fld>
            <a:endParaRPr lang="en-US" altLang="x-none"/>
          </a:p>
        </p:txBody>
      </p:sp>
      <p:sp>
        <p:nvSpPr>
          <p:cNvPr id="98306" name="Rectangle 2"/>
          <p:cNvSpPr>
            <a:spLocks noGrp="1" noRot="1" noChangeAspect="1" noChangeArrowheads="1" noTextEdit="1"/>
          </p:cNvSpPr>
          <p:nvPr>
            <p:ph type="sldImg"/>
          </p:nvPr>
        </p:nvSpPr>
        <p:spPr>
          <a:xfrm>
            <a:off x="384175" y="685800"/>
            <a:ext cx="6092825" cy="3427413"/>
          </a:xfrm>
          <a:ln/>
        </p:spPr>
      </p:sp>
      <p:sp>
        <p:nvSpPr>
          <p:cNvPr id="98307" name="Rectangle 3"/>
          <p:cNvSpPr>
            <a:spLocks noGrp="1" noChangeArrowheads="1"/>
          </p:cNvSpPr>
          <p:nvPr>
            <p:ph type="body" idx="1"/>
          </p:nvPr>
        </p:nvSpPr>
        <p:spPr>
          <a:xfrm>
            <a:off x="914400" y="4341813"/>
            <a:ext cx="5029200" cy="4116387"/>
          </a:xfrm>
        </p:spPr>
        <p:txBody>
          <a:bodyPr/>
          <a:lstStyle/>
          <a:p>
            <a:endParaRPr lang="x-none" altLang="x-none"/>
          </a:p>
        </p:txBody>
      </p:sp>
    </p:spTree>
    <p:extLst>
      <p:ext uri="{BB962C8B-B14F-4D97-AF65-F5344CB8AC3E}">
        <p14:creationId xmlns:p14="http://schemas.microsoft.com/office/powerpoint/2010/main" val="1347512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Update</a:t>
            </a:r>
          </a:p>
        </p:txBody>
      </p:sp>
      <p:sp>
        <p:nvSpPr>
          <p:cNvPr id="4" name="Slide Number Placeholder 3"/>
          <p:cNvSpPr>
            <a:spLocks noGrp="1"/>
          </p:cNvSpPr>
          <p:nvPr>
            <p:ph type="sldNum" sz="quarter" idx="10"/>
          </p:nvPr>
        </p:nvSpPr>
        <p:spPr/>
        <p:txBody>
          <a:bodyPr/>
          <a:lstStyle/>
          <a:p>
            <a:fld id="{50FC52D8-6E71-EA4F-840A-66D0D9A4417D}" type="slidenum">
              <a:rPr lang="en-US" smtClean="0"/>
              <a:t>60</a:t>
            </a:fld>
            <a:endParaRPr lang="en-US"/>
          </a:p>
        </p:txBody>
      </p:sp>
    </p:spTree>
    <p:extLst>
      <p:ext uri="{BB962C8B-B14F-4D97-AF65-F5344CB8AC3E}">
        <p14:creationId xmlns:p14="http://schemas.microsoft.com/office/powerpoint/2010/main" val="9563539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8"/>
          <p:cNvSpPr>
            <a:spLocks noGrp="1"/>
          </p:cNvSpPr>
          <p:nvPr>
            <p:ph type="ctrTitle"/>
          </p:nvPr>
        </p:nvSpPr>
        <p:spPr bwMode="auto">
          <a:xfrm>
            <a:off x="1011936" y="1984248"/>
            <a:ext cx="8631936" cy="13716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l" rtl="0">
              <a:spcBef>
                <a:spcPct val="0"/>
              </a:spcBef>
              <a:buNone/>
              <a:defRPr sz="3600" b="1">
                <a:ln>
                  <a:noFill/>
                </a:ln>
                <a:solidFill>
                  <a:schemeClr val="tx1"/>
                </a:solidFill>
                <a:effectLst/>
                <a:latin typeface="+mj-lt"/>
                <a:ea typeface="+mj-ea"/>
                <a:cs typeface="+mj-cs"/>
              </a:defRPr>
            </a:lvl1pPr>
          </a:lstStyle>
          <a:p>
            <a:r>
              <a:rPr kumimoji="0" lang="en-US"/>
              <a:t>Click to edit Master title style</a:t>
            </a:r>
            <a:endParaRPr kumimoji="0" lang="en-US" dirty="0"/>
          </a:p>
        </p:txBody>
      </p:sp>
      <p:sp>
        <p:nvSpPr>
          <p:cNvPr id="17" name="Subtitle 16"/>
          <p:cNvSpPr>
            <a:spLocks noGrp="1"/>
          </p:cNvSpPr>
          <p:nvPr>
            <p:ph type="subTitle" idx="1"/>
          </p:nvPr>
        </p:nvSpPr>
        <p:spPr>
          <a:xfrm>
            <a:off x="1011936" y="1371600"/>
            <a:ext cx="8631936" cy="457200"/>
          </a:xfrm>
        </p:spPr>
        <p:txBody>
          <a:bodyPr lIns="0" rIns="18288">
            <a:normAutofit/>
          </a:bodyPr>
          <a:lstStyle>
            <a:lvl1pPr marL="0" marR="45720" indent="0" algn="l">
              <a:buNone/>
              <a:defRPr sz="2400">
                <a:solidFill>
                  <a:schemeClr val="tx1"/>
                </a:solidFill>
                <a:latin typeface="+mn-l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endParaRPr kumimoji="0" lang="en-US" dirty="0"/>
          </a:p>
        </p:txBody>
      </p:sp>
      <p:sp>
        <p:nvSpPr>
          <p:cNvPr id="8" name="Text Placeholder 7"/>
          <p:cNvSpPr>
            <a:spLocks noGrp="1"/>
          </p:cNvSpPr>
          <p:nvPr>
            <p:ph type="body" sz="quarter" idx="13"/>
          </p:nvPr>
        </p:nvSpPr>
        <p:spPr>
          <a:xfrm>
            <a:off x="1011936" y="4416552"/>
            <a:ext cx="8631936" cy="457200"/>
          </a:xfrm>
        </p:spPr>
        <p:txBody>
          <a:bodyPr>
            <a:noAutofit/>
          </a:bodyPr>
          <a:lstStyle>
            <a:lvl1pPr>
              <a:buNone/>
              <a:defRPr sz="1600"/>
            </a:lvl1pPr>
            <a:lvl2pPr>
              <a:defRPr sz="1600"/>
            </a:lvl2pPr>
            <a:lvl3pPr>
              <a:defRPr sz="1600"/>
            </a:lvl3pPr>
            <a:lvl4pPr>
              <a:defRPr sz="1600"/>
            </a:lvl4pPr>
            <a:lvl5pPr>
              <a:defRPr sz="1600"/>
            </a:lvl5pPr>
          </a:lstStyle>
          <a:p>
            <a:pPr lvl="0"/>
            <a:r>
              <a:rPr lang="en-US"/>
              <a:t>Click to edit Master text styles</a:t>
            </a:r>
          </a:p>
        </p:txBody>
      </p:sp>
      <p:sp>
        <p:nvSpPr>
          <p:cNvPr id="10" name="Text Placeholder 7"/>
          <p:cNvSpPr>
            <a:spLocks noGrp="1"/>
          </p:cNvSpPr>
          <p:nvPr>
            <p:ph type="body" sz="quarter" idx="14"/>
          </p:nvPr>
        </p:nvSpPr>
        <p:spPr bwMode="gray">
          <a:xfrm>
            <a:off x="4876800" y="5943600"/>
            <a:ext cx="6912864" cy="301752"/>
          </a:xfrm>
        </p:spPr>
        <p:txBody>
          <a:bodyPr>
            <a:noAutofit/>
          </a:bodyPr>
          <a:lstStyle>
            <a:lvl1pPr>
              <a:buNone/>
              <a:defRPr sz="1800" b="1">
                <a:solidFill>
                  <a:schemeClr val="bg1"/>
                </a:solidFill>
              </a:defRPr>
            </a:lvl1pPr>
            <a:lvl2pPr>
              <a:defRPr sz="1600"/>
            </a:lvl2pPr>
            <a:lvl3pPr>
              <a:defRPr sz="1600"/>
            </a:lvl3pPr>
            <a:lvl4pPr>
              <a:defRPr sz="1600"/>
            </a:lvl4pPr>
            <a:lvl5pPr>
              <a:defRPr sz="1600"/>
            </a:lvl5pPr>
          </a:lstStyle>
          <a:p>
            <a:pPr lvl="0"/>
            <a:r>
              <a:rPr lang="en-US"/>
              <a:t>Click to edit Master text styles</a:t>
            </a:r>
          </a:p>
        </p:txBody>
      </p:sp>
      <p:sp>
        <p:nvSpPr>
          <p:cNvPr id="11" name="Text Placeholder 7"/>
          <p:cNvSpPr>
            <a:spLocks noGrp="1"/>
          </p:cNvSpPr>
          <p:nvPr>
            <p:ph type="body" sz="quarter" idx="15"/>
          </p:nvPr>
        </p:nvSpPr>
        <p:spPr bwMode="gray">
          <a:xfrm>
            <a:off x="4876800" y="6236208"/>
            <a:ext cx="6912864" cy="539496"/>
          </a:xfrm>
        </p:spPr>
        <p:txBody>
          <a:bodyPr>
            <a:noAutofit/>
          </a:bodyPr>
          <a:lstStyle>
            <a:lvl1pPr>
              <a:buNone/>
              <a:defRPr sz="1400" b="0">
                <a:solidFill>
                  <a:schemeClr val="bg1"/>
                </a:solidFill>
              </a:defRPr>
            </a:lvl1pPr>
            <a:lvl2pPr>
              <a:defRPr sz="1600"/>
            </a:lvl2pPr>
            <a:lvl3pPr>
              <a:defRPr sz="1600"/>
            </a:lvl3pPr>
            <a:lvl4pPr>
              <a:defRPr sz="1600"/>
            </a:lvl4pPr>
            <a:lvl5pPr>
              <a:defRPr sz="1600"/>
            </a:lvl5pPr>
          </a:lstStyle>
          <a:p>
            <a:pPr lvl="0"/>
            <a:r>
              <a:rPr lang="en-US"/>
              <a:t>Click to edit Master text styles</a:t>
            </a:r>
          </a:p>
        </p:txBody>
      </p:sp>
      <p:pic>
        <p:nvPicPr>
          <p:cNvPr id="2" name="Picture 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257910" y="5915108"/>
            <a:ext cx="2925717" cy="751415"/>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28402" y="3333750"/>
            <a:ext cx="902209" cy="2164274"/>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2041" y="533401"/>
            <a:ext cx="6354619" cy="27432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1371600"/>
            <a:ext cx="1219200" cy="4572000"/>
          </a:xfrm>
        </p:spPr>
        <p:txBody>
          <a:bodyPr vert="eaVert"/>
          <a:lstStyle/>
          <a:p>
            <a:r>
              <a:rPr kumimoji="0" lang="en-US"/>
              <a:t>Click to edit Master title style</a:t>
            </a:r>
            <a:endParaRPr kumimoji="0" lang="en-US" dirty="0"/>
          </a:p>
        </p:txBody>
      </p:sp>
      <p:sp>
        <p:nvSpPr>
          <p:cNvPr id="3" name="Vertical Text Placeholder 2"/>
          <p:cNvSpPr>
            <a:spLocks noGrp="1"/>
          </p:cNvSpPr>
          <p:nvPr>
            <p:ph type="body" orient="vert" idx="1"/>
          </p:nvPr>
        </p:nvSpPr>
        <p:spPr>
          <a:xfrm>
            <a:off x="304800" y="1371600"/>
            <a:ext cx="8331200" cy="45720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Slide Number Placeholder 5"/>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205133" y="6041362"/>
            <a:ext cx="911939" cy="365125"/>
          </a:xfrm>
          <a:prstGeom prst="rect">
            <a:avLst/>
          </a:prstGeom>
        </p:spPr>
        <p:txBody>
          <a:bodyPr/>
          <a:lstStyle/>
          <a:p>
            <a:fld id="{66F9623F-F8EE-4C47-9AD7-A82729A25421}" type="datetimeFigureOut">
              <a:rPr lang="en-US" smtClean="0"/>
              <a:t>10/17/18</a:t>
            </a:fld>
            <a:endParaRPr lang="en-US"/>
          </a:p>
        </p:txBody>
      </p:sp>
      <p:sp>
        <p:nvSpPr>
          <p:cNvPr id="5" name="Footer Placeholder 4"/>
          <p:cNvSpPr>
            <a:spLocks noGrp="1"/>
          </p:cNvSpPr>
          <p:nvPr>
            <p:ph type="ftr" sz="quarter" idx="11"/>
          </p:nvPr>
        </p:nvSpPr>
        <p:spPr>
          <a:xfrm>
            <a:off x="677334" y="6041362"/>
            <a:ext cx="6297612"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712B754-4BF2-6F44-9F29-2076A994A903}" type="slidenum">
              <a:rPr lang="en-US" smtClean="0"/>
              <a:t>‹#›</a:t>
            </a:fld>
            <a:endParaRPr lang="en-US"/>
          </a:p>
        </p:txBody>
      </p:sp>
    </p:spTree>
    <p:extLst>
      <p:ext uri="{BB962C8B-B14F-4D97-AF65-F5344CB8AC3E}">
        <p14:creationId xmlns:p14="http://schemas.microsoft.com/office/powerpoint/2010/main" val="2748570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05133" y="6041362"/>
            <a:ext cx="911939" cy="365125"/>
          </a:xfrm>
          <a:prstGeom prst="rect">
            <a:avLst/>
          </a:prstGeom>
        </p:spPr>
        <p:txBody>
          <a:bodyPr/>
          <a:lstStyle/>
          <a:p>
            <a:fld id="{66F9623F-F8EE-4C47-9AD7-A82729A25421}" type="datetimeFigureOut">
              <a:rPr lang="en-US" smtClean="0"/>
              <a:t>10/17/18</a:t>
            </a:fld>
            <a:endParaRPr lang="en-US"/>
          </a:p>
        </p:txBody>
      </p:sp>
      <p:sp>
        <p:nvSpPr>
          <p:cNvPr id="6" name="Footer Placeholder 5"/>
          <p:cNvSpPr>
            <a:spLocks noGrp="1"/>
          </p:cNvSpPr>
          <p:nvPr>
            <p:ph type="ftr" sz="quarter" idx="11"/>
          </p:nvPr>
        </p:nvSpPr>
        <p:spPr>
          <a:xfrm>
            <a:off x="677334" y="6041362"/>
            <a:ext cx="6297612"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1712B754-4BF2-6F44-9F29-2076A994A903}" type="slidenum">
              <a:rPr lang="en-US" smtClean="0"/>
              <a:t>‹#›</a:t>
            </a:fld>
            <a:endParaRPr lang="en-US"/>
          </a:p>
        </p:txBody>
      </p:sp>
    </p:spTree>
    <p:extLst>
      <p:ext uri="{BB962C8B-B14F-4D97-AF65-F5344CB8AC3E}">
        <p14:creationId xmlns:p14="http://schemas.microsoft.com/office/powerpoint/2010/main" val="284963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Slide Number Placeholder 5"/>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Slide Number Placeholder 5"/>
          <p:cNvSpPr>
            <a:spLocks noGrp="1"/>
          </p:cNvSpPr>
          <p:nvPr>
            <p:ph type="sldNum" sz="quarter" idx="12"/>
          </p:nvPr>
        </p:nvSpPr>
        <p:spPr bwMode="gray"/>
        <p:txBody>
          <a:bodyPr/>
          <a:lstStyle/>
          <a:p>
            <a:fld id="{1712B754-4BF2-6F44-9F29-2076A994A903}" type="slidenum">
              <a:rPr lang="en-US" smtClean="0"/>
              <a:t>‹#›</a:t>
            </a:fld>
            <a:endParaRPr lang="en-US"/>
          </a:p>
        </p:txBody>
      </p:sp>
      <p:sp>
        <p:nvSpPr>
          <p:cNvPr id="2" name="Title 1"/>
          <p:cNvSpPr>
            <a:spLocks noGrp="1"/>
          </p:cNvSpPr>
          <p:nvPr>
            <p:ph type="title"/>
          </p:nvPr>
        </p:nvSpPr>
        <p:spPr>
          <a:xfrm>
            <a:off x="1011936" y="1984248"/>
            <a:ext cx="8631936" cy="1371600"/>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3600" b="1" cap="none" baseline="0" dirty="0">
                <a:ln w="635">
                  <a:noFill/>
                </a:ln>
                <a:solidFill>
                  <a:schemeClr val="tx1"/>
                </a:solidFill>
                <a:effectLst/>
                <a:latin typeface="+mj-lt"/>
                <a:ea typeface="+mj-ea"/>
                <a:cs typeface="+mj-cs"/>
              </a:defRPr>
            </a:lvl1pPr>
          </a:lstStyle>
          <a:p>
            <a:r>
              <a:rPr kumimoji="0" lang="en-US"/>
              <a:t>Click to edit Master title style</a:t>
            </a:r>
            <a:endParaRPr kumimoji="0" lang="en-US" dirty="0"/>
          </a:p>
        </p:txBody>
      </p:sp>
      <p:sp>
        <p:nvSpPr>
          <p:cNvPr id="3" name="Text Placeholder 2"/>
          <p:cNvSpPr>
            <a:spLocks noGrp="1"/>
          </p:cNvSpPr>
          <p:nvPr>
            <p:ph type="body" idx="1"/>
          </p:nvPr>
        </p:nvSpPr>
        <p:spPr>
          <a:xfrm>
            <a:off x="1011936" y="3429000"/>
            <a:ext cx="8631936" cy="1371600"/>
          </a:xfrm>
        </p:spPr>
        <p:txBody>
          <a:bodyPr lIns="0" rIns="0" anchor="t">
            <a:normAutofit/>
          </a:bodyPr>
          <a:lstStyle>
            <a:lvl1pPr marL="0" indent="0">
              <a:buNone/>
              <a:defRPr sz="24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39606" y="4203193"/>
            <a:ext cx="902209" cy="2164274"/>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155448"/>
            <a:ext cx="10058400" cy="914400"/>
          </a:xfrm>
        </p:spPr>
        <p:txBody>
          <a:bodyPr/>
          <a:lstStyle/>
          <a:p>
            <a:r>
              <a:rPr kumimoji="0" lang="en-US"/>
              <a:t>Click to edit Master title style</a:t>
            </a:r>
            <a:endParaRPr kumimoji="0" lang="en-US" dirty="0"/>
          </a:p>
        </p:txBody>
      </p:sp>
      <p:sp>
        <p:nvSpPr>
          <p:cNvPr id="3" name="Content Placeholder 2"/>
          <p:cNvSpPr>
            <a:spLocks noGrp="1"/>
          </p:cNvSpPr>
          <p:nvPr>
            <p:ph sz="half" idx="1"/>
          </p:nvPr>
        </p:nvSpPr>
        <p:spPr>
          <a:xfrm>
            <a:off x="304800" y="1527048"/>
            <a:ext cx="4876800" cy="4416552"/>
          </a:xfrm>
        </p:spPr>
        <p:txBody>
          <a:bodyPr/>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Content Placeholder 3"/>
          <p:cNvSpPr>
            <a:spLocks noGrp="1"/>
          </p:cNvSpPr>
          <p:nvPr>
            <p:ph sz="half" idx="2"/>
          </p:nvPr>
        </p:nvSpPr>
        <p:spPr>
          <a:xfrm>
            <a:off x="5384800" y="1527048"/>
            <a:ext cx="4876800" cy="4416552"/>
          </a:xfrm>
        </p:spPr>
        <p:txBody>
          <a:bodyPr/>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7" name="Slide Number Placeholder 6"/>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4800" y="155448"/>
            <a:ext cx="10058400" cy="914400"/>
          </a:xfrm>
        </p:spPr>
        <p:txBody>
          <a:bodyPr tIns="45720" anchor="b"/>
          <a:lstStyle>
            <a:lvl1pPr>
              <a:defRPr/>
            </a:lvl1pPr>
          </a:lstStyle>
          <a:p>
            <a:r>
              <a:rPr kumimoji="0" lang="en-US"/>
              <a:t>Click to edit Master title style</a:t>
            </a:r>
            <a:endParaRPr kumimoji="0" lang="en-US" dirty="0"/>
          </a:p>
        </p:txBody>
      </p:sp>
      <p:sp>
        <p:nvSpPr>
          <p:cNvPr id="3" name="Text Placeholder 2"/>
          <p:cNvSpPr>
            <a:spLocks noGrp="1"/>
          </p:cNvSpPr>
          <p:nvPr>
            <p:ph type="body" idx="1"/>
          </p:nvPr>
        </p:nvSpPr>
        <p:spPr>
          <a:xfrm>
            <a:off x="304800" y="1447800"/>
            <a:ext cx="4876800"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5388864" y="1452310"/>
            <a:ext cx="4876800"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04800" y="2107152"/>
            <a:ext cx="4876800" cy="3836448"/>
          </a:xfrm>
        </p:spPr>
        <p:txBody>
          <a:bodyPr tIns="0"/>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Content Placeholder 5"/>
          <p:cNvSpPr>
            <a:spLocks noGrp="1"/>
          </p:cNvSpPr>
          <p:nvPr>
            <p:ph sz="quarter" idx="4"/>
          </p:nvPr>
        </p:nvSpPr>
        <p:spPr>
          <a:xfrm>
            <a:off x="5388864" y="2107152"/>
            <a:ext cx="4876800" cy="3836448"/>
          </a:xfrm>
        </p:spPr>
        <p:txBody>
          <a:bodyPr tIns="0"/>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9" name="Slide Number Placeholder 8"/>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155448"/>
            <a:ext cx="10058400" cy="9144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3200" b="1">
                <a:ln>
                  <a:noFill/>
                </a:ln>
                <a:solidFill>
                  <a:schemeClr val="tx1"/>
                </a:solidFill>
                <a:effectLst/>
                <a:latin typeface="+mj-lt"/>
                <a:ea typeface="+mj-ea"/>
                <a:cs typeface="+mj-cs"/>
              </a:defRPr>
            </a:lvl1pPr>
          </a:lstStyle>
          <a:p>
            <a:r>
              <a:rPr kumimoji="0" lang="en-US"/>
              <a:t>Click to edit Master title style</a:t>
            </a:r>
            <a:endParaRPr kumimoji="0" lang="en-US" dirty="0"/>
          </a:p>
        </p:txBody>
      </p:sp>
      <p:sp>
        <p:nvSpPr>
          <p:cNvPr id="5" name="Slide Number Placeholder 4"/>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Picture with Caption">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Slide Number Placeholder 6"/>
          <p:cNvSpPr>
            <a:spLocks noGrp="1"/>
          </p:cNvSpPr>
          <p:nvPr>
            <p:ph type="sldNum" sz="quarter" idx="12"/>
          </p:nvPr>
        </p:nvSpPr>
        <p:spPr>
          <a:xfrm>
            <a:off x="10838688" y="6419088"/>
            <a:ext cx="1219200" cy="384048"/>
          </a:xfrm>
        </p:spPr>
        <p:txBody>
          <a:bodyPr/>
          <a:lstStyle/>
          <a:p>
            <a:fld id="{1712B754-4BF2-6F44-9F29-2076A994A903}" type="slidenum">
              <a:rPr lang="en-US" smtClean="0"/>
              <a:t>‹#›</a:t>
            </a:fld>
            <a:endParaRPr lang="en-US"/>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39606" y="4203193"/>
            <a:ext cx="902209" cy="2164274"/>
          </a:xfrm>
          <a:prstGeom prst="rect">
            <a:avLst/>
          </a:prstGeom>
        </p:spPr>
      </p:pic>
      <p:sp>
        <p:nvSpPr>
          <p:cNvPr id="11" name="Content Placeholder 3"/>
          <p:cNvSpPr>
            <a:spLocks noGrp="1"/>
          </p:cNvSpPr>
          <p:nvPr>
            <p:ph sz="half" idx="1"/>
          </p:nvPr>
        </p:nvSpPr>
        <p:spPr>
          <a:xfrm>
            <a:off x="4165600" y="594360"/>
            <a:ext cx="6299200" cy="5349240"/>
          </a:xfrm>
        </p:spPr>
        <p:txBody>
          <a:bodyPr tIns="0"/>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13" name="Title 1"/>
          <p:cNvSpPr>
            <a:spLocks noGrp="1"/>
          </p:cNvSpPr>
          <p:nvPr>
            <p:ph type="title"/>
          </p:nvPr>
        </p:nvSpPr>
        <p:spPr>
          <a:xfrm>
            <a:off x="304800" y="590552"/>
            <a:ext cx="3657600" cy="1162050"/>
          </a:xfrm>
        </p:spPr>
        <p:txBody>
          <a:bodyPr lIns="0" anchor="b">
            <a:noAutofit/>
          </a:bodyPr>
          <a:lstStyle>
            <a:lvl1pPr algn="l" rtl="0">
              <a:spcBef>
                <a:spcPct val="0"/>
              </a:spcBef>
              <a:buNone/>
              <a:defRPr sz="2400" b="1">
                <a:ln>
                  <a:noFill/>
                </a:ln>
                <a:solidFill>
                  <a:schemeClr val="tx2"/>
                </a:solidFill>
                <a:effectLst/>
                <a:latin typeface="+mj-lt"/>
                <a:ea typeface="+mj-ea"/>
                <a:cs typeface="+mj-cs"/>
              </a:defRPr>
            </a:lvl1pPr>
          </a:lstStyle>
          <a:p>
            <a:r>
              <a:rPr kumimoji="0" lang="en-US"/>
              <a:t>Click to edit Master title style</a:t>
            </a:r>
            <a:endParaRPr kumimoji="0" lang="en-US" dirty="0"/>
          </a:p>
        </p:txBody>
      </p:sp>
      <p:sp>
        <p:nvSpPr>
          <p:cNvPr id="14" name="Text Placeholder 2"/>
          <p:cNvSpPr>
            <a:spLocks noGrp="1"/>
          </p:cNvSpPr>
          <p:nvPr>
            <p:ph type="body" idx="2"/>
          </p:nvPr>
        </p:nvSpPr>
        <p:spPr>
          <a:xfrm>
            <a:off x="304800" y="1752601"/>
            <a:ext cx="3657600" cy="4207213"/>
          </a:xfrm>
        </p:spPr>
        <p:txBody>
          <a:bodyPr lIns="18288" rIns="18288">
            <a:normAutofit/>
          </a:bodyPr>
          <a:lstStyle>
            <a:lvl1pPr marL="0" indent="0" algn="l">
              <a:buNone/>
              <a:defRPr sz="20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Slide Number Placeholder 5"/>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1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535" y="1427"/>
            <a:ext cx="12186928" cy="6855147"/>
          </a:xfrm>
          <a:prstGeom prst="rect">
            <a:avLst/>
          </a:prstGeom>
        </p:spPr>
      </p:pic>
      <p:sp>
        <p:nvSpPr>
          <p:cNvPr id="9" name="Title Placeholder 8"/>
          <p:cNvSpPr>
            <a:spLocks noGrp="1"/>
          </p:cNvSpPr>
          <p:nvPr>
            <p:ph type="title"/>
          </p:nvPr>
        </p:nvSpPr>
        <p:spPr>
          <a:xfrm>
            <a:off x="304800" y="155448"/>
            <a:ext cx="10058400" cy="914400"/>
          </a:xfrm>
          <a:prstGeom prst="rect">
            <a:avLst/>
          </a:prstGeom>
        </p:spPr>
        <p:txBody>
          <a:bodyPr vert="horz" lIns="0" rIns="0" bIns="0" anchor="b">
            <a:normAutofit/>
          </a:bodyPr>
          <a:lstStyle/>
          <a:p>
            <a:r>
              <a:rPr kumimoji="0" lang="en-US"/>
              <a:t>Click to edit Master title style</a:t>
            </a:r>
            <a:endParaRPr kumimoji="0" lang="en-US" dirty="0"/>
          </a:p>
        </p:txBody>
      </p:sp>
      <p:sp>
        <p:nvSpPr>
          <p:cNvPr id="30" name="Text Placeholder 29"/>
          <p:cNvSpPr>
            <a:spLocks noGrp="1"/>
          </p:cNvSpPr>
          <p:nvPr>
            <p:ph type="body" idx="1"/>
          </p:nvPr>
        </p:nvSpPr>
        <p:spPr>
          <a:xfrm>
            <a:off x="304800" y="1527048"/>
            <a:ext cx="10058400" cy="4416552"/>
          </a:xfrm>
          <a:prstGeom prst="rect">
            <a:avLst/>
          </a:prstGeom>
        </p:spPr>
        <p:txBody>
          <a:bodyPr vert="horz" lIns="0" tIns="0" rIns="0" bIns="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18" name="Slide Number Placeholder 17"/>
          <p:cNvSpPr>
            <a:spLocks noGrp="1"/>
          </p:cNvSpPr>
          <p:nvPr>
            <p:ph type="sldNum" sz="quarter" idx="4"/>
          </p:nvPr>
        </p:nvSpPr>
        <p:spPr>
          <a:xfrm>
            <a:off x="10838688" y="6419088"/>
            <a:ext cx="1219200" cy="384048"/>
          </a:xfrm>
          <a:prstGeom prst="rect">
            <a:avLst/>
          </a:prstGeom>
        </p:spPr>
        <p:txBody>
          <a:bodyPr vert="horz" lIns="91440" tIns="45720" rIns="91440" bIns="45720" anchor="b"/>
          <a:lstStyle>
            <a:lvl1pPr algn="r" eaLnBrk="1" latinLnBrk="0" hangingPunct="1">
              <a:defRPr kumimoji="0" sz="1200">
                <a:solidFill>
                  <a:schemeClr val="bg1"/>
                </a:solidFill>
              </a:defRPr>
            </a:lvl1pPr>
          </a:lstStyle>
          <a:p>
            <a:fld id="{1712B754-4BF2-6F44-9F29-2076A994A903}" type="slidenum">
              <a:rPr lang="en-US" smtClean="0"/>
              <a:t>‹#›</a:t>
            </a:fld>
            <a:endParaRPr lang="en-US"/>
          </a:p>
        </p:txBody>
      </p:sp>
      <p:pic>
        <p:nvPicPr>
          <p:cNvPr id="8" name="Picture 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139606" y="4203193"/>
            <a:ext cx="902209" cy="2164274"/>
          </a:xfrm>
          <a:prstGeom prst="rect">
            <a:avLst/>
          </a:prstGeom>
        </p:spPr>
      </p:pic>
    </p:spTree>
    <p:extLst>
      <p:ext uri="{BB962C8B-B14F-4D97-AF65-F5344CB8AC3E}">
        <p14:creationId xmlns:p14="http://schemas.microsoft.com/office/powerpoint/2010/main" val="952054234"/>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Lst>
  <p:txStyles>
    <p:titleStyle>
      <a:lvl1pPr algn="l" rtl="0" eaLnBrk="1" latinLnBrk="0" hangingPunct="1">
        <a:spcBef>
          <a:spcPct val="0"/>
        </a:spcBef>
        <a:buNone/>
        <a:defRPr kumimoji="0" sz="3200" b="1" kern="1200">
          <a:ln>
            <a:noFill/>
          </a:ln>
          <a:solidFill>
            <a:schemeClr val="tx1"/>
          </a:solidFill>
          <a:effectLst/>
          <a:latin typeface="+mj-lt"/>
          <a:ea typeface="+mj-ea"/>
          <a:cs typeface="+mj-cs"/>
        </a:defRPr>
      </a:lvl1pPr>
    </p:titleStyle>
    <p:bodyStyle>
      <a:lvl1pPr marL="228600" indent="-228600" algn="l" rtl="0" eaLnBrk="1" latinLnBrk="0" hangingPunct="1">
        <a:spcBef>
          <a:spcPct val="20000"/>
        </a:spcBef>
        <a:buClr>
          <a:schemeClr val="tx2"/>
        </a:buClr>
        <a:buSzPct val="100000"/>
        <a:buFont typeface="Wingdings" pitchFamily="2" charset="2"/>
        <a:buChar char="§"/>
        <a:defRPr kumimoji="0" sz="2400" kern="1200">
          <a:solidFill>
            <a:schemeClr val="tx1"/>
          </a:solidFill>
          <a:latin typeface="+mn-lt"/>
          <a:ea typeface="+mn-ea"/>
          <a:cs typeface="+mn-cs"/>
        </a:defRPr>
      </a:lvl1pPr>
      <a:lvl2pPr marL="455613" indent="-227013" algn="l" rtl="0" eaLnBrk="1" latinLnBrk="0" hangingPunct="1">
        <a:spcBef>
          <a:spcPct val="20000"/>
        </a:spcBef>
        <a:buClr>
          <a:schemeClr val="tx2"/>
        </a:buClr>
        <a:buSzPct val="100000"/>
        <a:buFont typeface="Arial" pitchFamily="34" charset="0"/>
        <a:buChar char="•"/>
        <a:defRPr kumimoji="0" sz="2400" kern="1200">
          <a:solidFill>
            <a:schemeClr val="tx1"/>
          </a:solidFill>
          <a:latin typeface="+mn-lt"/>
          <a:ea typeface="+mn-ea"/>
          <a:cs typeface="+mn-cs"/>
        </a:defRPr>
      </a:lvl2pPr>
      <a:lvl3pPr marL="685800" indent="-228600" algn="l" rtl="0" eaLnBrk="1" latinLnBrk="0" hangingPunct="1">
        <a:spcBef>
          <a:spcPct val="20000"/>
        </a:spcBef>
        <a:buClr>
          <a:schemeClr val="tx2"/>
        </a:buClr>
        <a:buSzPct val="100000"/>
        <a:buFont typeface="Arial" pitchFamily="34" charset="0"/>
        <a:buChar char="–"/>
        <a:defRPr kumimoji="0" sz="2000" kern="1200">
          <a:solidFill>
            <a:schemeClr val="tx1"/>
          </a:solidFill>
          <a:latin typeface="+mn-lt"/>
          <a:ea typeface="+mn-ea"/>
          <a:cs typeface="+mn-cs"/>
        </a:defRPr>
      </a:lvl3pPr>
      <a:lvl4pPr marL="914400" indent="-228600" algn="l" rtl="0" eaLnBrk="1" latinLnBrk="0" hangingPunct="1">
        <a:spcBef>
          <a:spcPct val="20000"/>
        </a:spcBef>
        <a:buClr>
          <a:schemeClr val="accent2"/>
        </a:buClr>
        <a:buSzPct val="100000"/>
        <a:buFont typeface="Wingdings" pitchFamily="2" charset="2"/>
        <a:buChar char="§"/>
        <a:defRPr kumimoji="0" sz="2000" kern="1200">
          <a:solidFill>
            <a:schemeClr val="tx1"/>
          </a:solidFill>
          <a:latin typeface="+mn-lt"/>
          <a:ea typeface="+mn-ea"/>
          <a:cs typeface="+mn-cs"/>
        </a:defRPr>
      </a:lvl4pPr>
      <a:lvl5pPr marL="1144588" indent="-230188" algn="l" rtl="0" eaLnBrk="1" latinLnBrk="0" hangingPunct="1">
        <a:spcBef>
          <a:spcPct val="20000"/>
        </a:spcBef>
        <a:buClr>
          <a:schemeClr val="accent2"/>
        </a:buClr>
        <a:buSzPct val="100000"/>
        <a:buFont typeface="Arial" pitchFamily="34" charset="0"/>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www.amazon.com/dp/1593274246/?tag=richardreeze-20" TargetMode="External"/><Relationship Id="rId2" Type="http://schemas.openxmlformats.org/officeDocument/2006/relationships/hyperlink" Target="http://vantonspraul.com/"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hyperlink" Target="https://en.wikipedia.org/wiki/Rubber_duck_debugging"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vantonspraul.com/"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Concepts in Programming </a:t>
            </a:r>
            <a:br>
              <a:rPr lang="en-US" dirty="0"/>
            </a:br>
            <a:r>
              <a:rPr lang="en-US" dirty="0"/>
              <a:t>(for Biologists)</a:t>
            </a:r>
          </a:p>
        </p:txBody>
      </p:sp>
      <p:sp>
        <p:nvSpPr>
          <p:cNvPr id="8" name="Subtitle 7"/>
          <p:cNvSpPr>
            <a:spLocks noGrp="1"/>
          </p:cNvSpPr>
          <p:nvPr>
            <p:ph type="subTitle" idx="1"/>
          </p:nvPr>
        </p:nvSpPr>
        <p:spPr/>
        <p:txBody>
          <a:bodyPr/>
          <a:lstStyle/>
          <a:p>
            <a:r>
              <a:rPr lang="en-US" dirty="0"/>
              <a:t>Python Programming for Biologists Seminar Series</a:t>
            </a:r>
          </a:p>
        </p:txBody>
      </p:sp>
      <p:sp>
        <p:nvSpPr>
          <p:cNvPr id="11" name="Text Placeholder 10"/>
          <p:cNvSpPr>
            <a:spLocks noGrp="1"/>
          </p:cNvSpPr>
          <p:nvPr>
            <p:ph type="body" sz="quarter" idx="13"/>
          </p:nvPr>
        </p:nvSpPr>
        <p:spPr/>
        <p:txBody>
          <a:bodyPr/>
          <a:lstStyle/>
          <a:p>
            <a:endParaRPr lang="en-US"/>
          </a:p>
        </p:txBody>
      </p:sp>
      <p:sp>
        <p:nvSpPr>
          <p:cNvPr id="10" name="Text Placeholder 9"/>
          <p:cNvSpPr>
            <a:spLocks noGrp="1"/>
          </p:cNvSpPr>
          <p:nvPr>
            <p:ph type="body" sz="quarter" idx="14"/>
          </p:nvPr>
        </p:nvSpPr>
        <p:spPr/>
        <p:txBody>
          <a:bodyPr/>
          <a:lstStyle/>
          <a:p>
            <a:r>
              <a:rPr lang="en-US" dirty="0"/>
              <a:t>R. Burke Squires</a:t>
            </a:r>
          </a:p>
        </p:txBody>
      </p:sp>
      <p:sp>
        <p:nvSpPr>
          <p:cNvPr id="12" name="Text Placeholder 11"/>
          <p:cNvSpPr>
            <a:spLocks noGrp="1"/>
          </p:cNvSpPr>
          <p:nvPr>
            <p:ph type="body" sz="quarter" idx="15"/>
          </p:nvPr>
        </p:nvSpPr>
        <p:spPr/>
        <p:txBody>
          <a:bodyPr/>
          <a:lstStyle/>
          <a:p>
            <a:r>
              <a:rPr lang="en-US"/>
              <a:t>NIAID BCBB</a:t>
            </a:r>
            <a:endParaRPr lang="en-US" dirty="0"/>
          </a:p>
        </p:txBody>
      </p:sp>
    </p:spTree>
    <p:extLst>
      <p:ext uri="{BB962C8B-B14F-4D97-AF65-F5344CB8AC3E}">
        <p14:creationId xmlns:p14="http://schemas.microsoft.com/office/powerpoint/2010/main" val="1889175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Computers</a:t>
            </a:r>
          </a:p>
        </p:txBody>
      </p:sp>
      <p:pic>
        <p:nvPicPr>
          <p:cNvPr id="6" name="Content Placeholder 5"/>
          <p:cNvPicPr>
            <a:picLocks noGrp="1" noChangeAspect="1"/>
          </p:cNvPicPr>
          <p:nvPr>
            <p:ph sz="half" idx="1"/>
          </p:nvPr>
        </p:nvPicPr>
        <p:blipFill>
          <a:blip r:embed="rId2"/>
          <a:stretch>
            <a:fillRect/>
          </a:stretch>
        </p:blipFill>
        <p:spPr>
          <a:xfrm>
            <a:off x="304800" y="2363787"/>
            <a:ext cx="4876800" cy="2743200"/>
          </a:xfrm>
          <a:prstGeom prst="rect">
            <a:avLst/>
          </a:prstGeom>
        </p:spPr>
      </p:pic>
      <p:pic>
        <p:nvPicPr>
          <p:cNvPr id="9" name="Content Placeholder 8"/>
          <p:cNvPicPr>
            <a:picLocks noGrp="1" noChangeAspect="1"/>
          </p:cNvPicPr>
          <p:nvPr>
            <p:ph sz="half" idx="2"/>
          </p:nvPr>
        </p:nvPicPr>
        <p:blipFill>
          <a:blip r:embed="rId3"/>
          <a:stretch>
            <a:fillRect/>
          </a:stretch>
        </p:blipFill>
        <p:spPr>
          <a:xfrm>
            <a:off x="5384800" y="2113851"/>
            <a:ext cx="4876800" cy="3243072"/>
          </a:xfrm>
          <a:prstGeom prst="rect">
            <a:avLst/>
          </a:prstGeom>
        </p:spPr>
      </p:pic>
      <p:sp>
        <p:nvSpPr>
          <p:cNvPr id="10" name="Rectangle 9"/>
          <p:cNvSpPr/>
          <p:nvPr/>
        </p:nvSpPr>
        <p:spPr>
          <a:xfrm>
            <a:off x="5813925" y="5356922"/>
            <a:ext cx="4121641" cy="923330"/>
          </a:xfrm>
          <a:prstGeom prst="rect">
            <a:avLst/>
          </a:prstGeom>
        </p:spPr>
        <p:txBody>
          <a:bodyPr wrap="none">
            <a:spAutoFit/>
          </a:bodyPr>
          <a:lstStyle/>
          <a:p>
            <a:pPr algn="ctr"/>
            <a:r>
              <a:rPr lang="en-US" b="1" dirty="0"/>
              <a:t>Compute Cluster /</a:t>
            </a:r>
          </a:p>
          <a:p>
            <a:pPr algn="ctr"/>
            <a:r>
              <a:rPr lang="en-US" b="1" dirty="0"/>
              <a:t>High-performance computer (HPC) /</a:t>
            </a:r>
          </a:p>
          <a:p>
            <a:pPr algn="ctr"/>
            <a:r>
              <a:rPr lang="en-US" b="1" dirty="0"/>
              <a:t>Supercomputer</a:t>
            </a:r>
          </a:p>
        </p:txBody>
      </p:sp>
      <p:sp>
        <p:nvSpPr>
          <p:cNvPr id="11" name="Rectangle 10"/>
          <p:cNvSpPr/>
          <p:nvPr/>
        </p:nvSpPr>
        <p:spPr>
          <a:xfrm>
            <a:off x="1008590" y="5218423"/>
            <a:ext cx="1644553" cy="276999"/>
          </a:xfrm>
          <a:prstGeom prst="rect">
            <a:avLst/>
          </a:prstGeom>
        </p:spPr>
        <p:txBody>
          <a:bodyPr wrap="none">
            <a:spAutoFit/>
          </a:bodyPr>
          <a:lstStyle/>
          <a:p>
            <a:r>
              <a:rPr lang="en-US" sz="1200"/>
              <a:t>http://</a:t>
            </a:r>
            <a:r>
              <a:rPr lang="en-US" sz="1200" err="1"/>
              <a:t>www.apple.com</a:t>
            </a:r>
            <a:endParaRPr lang="en-US" sz="1200"/>
          </a:p>
        </p:txBody>
      </p:sp>
      <p:sp>
        <p:nvSpPr>
          <p:cNvPr id="12" name="Rectangle 11"/>
          <p:cNvSpPr/>
          <p:nvPr/>
        </p:nvSpPr>
        <p:spPr>
          <a:xfrm>
            <a:off x="6140135" y="6563129"/>
            <a:ext cx="3469219" cy="276999"/>
          </a:xfrm>
          <a:prstGeom prst="rect">
            <a:avLst/>
          </a:prstGeom>
        </p:spPr>
        <p:txBody>
          <a:bodyPr wrap="none">
            <a:spAutoFit/>
          </a:bodyPr>
          <a:lstStyle/>
          <a:p>
            <a:r>
              <a:rPr lang="en-US" sz="1200"/>
              <a:t>https://</a:t>
            </a:r>
            <a:r>
              <a:rPr lang="en-US" sz="1200" err="1"/>
              <a:t>computing.llnl.gov</a:t>
            </a:r>
            <a:r>
              <a:rPr lang="en-US" sz="1200"/>
              <a:t>/tutorials/</a:t>
            </a:r>
            <a:r>
              <a:rPr lang="en-US" sz="1200" err="1"/>
              <a:t>linux_clusters</a:t>
            </a:r>
            <a:r>
              <a:rPr lang="en-US" sz="1200"/>
              <a:t>/</a:t>
            </a:r>
          </a:p>
        </p:txBody>
      </p:sp>
    </p:spTree>
    <p:extLst>
      <p:ext uri="{BB962C8B-B14F-4D97-AF65-F5344CB8AC3E}">
        <p14:creationId xmlns:p14="http://schemas.microsoft.com/office/powerpoint/2010/main" val="2136487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Do Computer Communicate?</a:t>
            </a:r>
          </a:p>
        </p:txBody>
      </p:sp>
      <p:sp>
        <p:nvSpPr>
          <p:cNvPr id="4" name="Content Placeholder 3"/>
          <p:cNvSpPr>
            <a:spLocks noGrp="1"/>
          </p:cNvSpPr>
          <p:nvPr>
            <p:ph sz="half" idx="1"/>
          </p:nvPr>
        </p:nvSpPr>
        <p:spPr/>
        <p:txBody>
          <a:bodyPr>
            <a:normAutofit fontScale="92500" lnSpcReduction="10000"/>
          </a:bodyPr>
          <a:lstStyle/>
          <a:p>
            <a:r>
              <a:rPr lang="en-US" u="sng" dirty="0"/>
              <a:t>Bi</a:t>
            </a:r>
            <a:r>
              <a:rPr lang="en-US" dirty="0"/>
              <a:t>nary digi</a:t>
            </a:r>
            <a:r>
              <a:rPr lang="en-US" u="sng" dirty="0"/>
              <a:t>t</a:t>
            </a:r>
            <a:r>
              <a:rPr lang="en-US" dirty="0"/>
              <a:t>– 1, 0</a:t>
            </a:r>
          </a:p>
          <a:p>
            <a:pPr lvl="1"/>
            <a:r>
              <a:rPr lang="en-US" dirty="0"/>
              <a:t>Electrical impulses</a:t>
            </a:r>
          </a:p>
          <a:p>
            <a:pPr lvl="1"/>
            <a:r>
              <a:rPr lang="en-US" dirty="0"/>
              <a:t>“Bit”</a:t>
            </a:r>
          </a:p>
          <a:p>
            <a:endParaRPr lang="en-US" dirty="0"/>
          </a:p>
          <a:p>
            <a:r>
              <a:rPr lang="en-US" dirty="0"/>
              <a:t>“Byte”</a:t>
            </a:r>
          </a:p>
          <a:p>
            <a:pPr lvl="1"/>
            <a:r>
              <a:rPr lang="en-US" dirty="0"/>
              <a:t>8 bits (0s, 1s)</a:t>
            </a:r>
          </a:p>
          <a:p>
            <a:endParaRPr lang="en-US" dirty="0"/>
          </a:p>
          <a:p>
            <a:r>
              <a:rPr lang="en-US" dirty="0"/>
              <a:t>“Word”</a:t>
            </a:r>
          </a:p>
          <a:p>
            <a:pPr lvl="1"/>
            <a:r>
              <a:rPr lang="en-US" dirty="0"/>
              <a:t>64 bit (32 bit) – 8 bytes at a time</a:t>
            </a:r>
          </a:p>
          <a:p>
            <a:pPr lvl="1"/>
            <a:r>
              <a:rPr lang="en-US" dirty="0"/>
              <a:t>Width of communication path in central processing unit (CPU)</a:t>
            </a:r>
          </a:p>
          <a:p>
            <a:pPr lvl="2"/>
            <a:r>
              <a:rPr lang="en-US" dirty="0"/>
              <a:t>I7, i5, Xeon, Athlon</a:t>
            </a:r>
          </a:p>
        </p:txBody>
      </p:sp>
      <p:pic>
        <p:nvPicPr>
          <p:cNvPr id="6" name="Content Placeholder 5"/>
          <p:cNvPicPr>
            <a:picLocks noGrp="1" noChangeAspect="1"/>
          </p:cNvPicPr>
          <p:nvPr>
            <p:ph sz="half" idx="2"/>
          </p:nvPr>
        </p:nvPicPr>
        <p:blipFill>
          <a:blip r:embed="rId2"/>
          <a:stretch>
            <a:fillRect/>
          </a:stretch>
        </p:blipFill>
        <p:spPr>
          <a:xfrm>
            <a:off x="5384800" y="2017670"/>
            <a:ext cx="4876800" cy="3435434"/>
          </a:xfrm>
        </p:spPr>
      </p:pic>
      <p:sp>
        <p:nvSpPr>
          <p:cNvPr id="7" name="Rectangle 6"/>
          <p:cNvSpPr/>
          <p:nvPr/>
        </p:nvSpPr>
        <p:spPr>
          <a:xfrm>
            <a:off x="4775200" y="5453104"/>
            <a:ext cx="6096000" cy="246221"/>
          </a:xfrm>
          <a:prstGeom prst="rect">
            <a:avLst/>
          </a:prstGeom>
        </p:spPr>
        <p:txBody>
          <a:bodyPr>
            <a:spAutoFit/>
          </a:bodyPr>
          <a:lstStyle/>
          <a:p>
            <a:pPr algn="ctr"/>
            <a:r>
              <a:rPr lang="en-US" sz="1000"/>
              <a:t>http://</a:t>
            </a:r>
            <a:r>
              <a:rPr lang="en-US" sz="1000" err="1"/>
              <a:t>engineering.integrisgp.com</a:t>
            </a:r>
            <a:r>
              <a:rPr lang="en-US" sz="1000"/>
              <a:t>/</a:t>
            </a:r>
            <a:r>
              <a:rPr lang="en-US" sz="1000" err="1"/>
              <a:t>wp</a:t>
            </a:r>
            <a:r>
              <a:rPr lang="en-US" sz="1000"/>
              <a:t>-content/uploads/2015/10/computer-</a:t>
            </a:r>
            <a:r>
              <a:rPr lang="en-US" sz="1000" err="1"/>
              <a:t>speak.jpg</a:t>
            </a:r>
            <a:endParaRPr lang="en-US" sz="1000"/>
          </a:p>
        </p:txBody>
      </p:sp>
    </p:spTree>
    <p:extLst>
      <p:ext uri="{BB962C8B-B14F-4D97-AF65-F5344CB8AC3E}">
        <p14:creationId xmlns:p14="http://schemas.microsoft.com/office/powerpoint/2010/main" val="504434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What Does This Mean For Us?</a:t>
            </a:r>
          </a:p>
        </p:txBody>
      </p:sp>
      <p:sp>
        <p:nvSpPr>
          <p:cNvPr id="6" name="Text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1336773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Programming Languages</a:t>
            </a:r>
          </a:p>
        </p:txBody>
      </p:sp>
      <p:sp>
        <p:nvSpPr>
          <p:cNvPr id="4" name="Content Placeholder 3"/>
          <p:cNvSpPr>
            <a:spLocks noGrp="1"/>
          </p:cNvSpPr>
          <p:nvPr>
            <p:ph sz="half" idx="1"/>
          </p:nvPr>
        </p:nvSpPr>
        <p:spPr/>
        <p:txBody>
          <a:bodyPr>
            <a:normAutofit fontScale="77500" lnSpcReduction="20000"/>
          </a:bodyPr>
          <a:lstStyle/>
          <a:p>
            <a:r>
              <a:rPr lang="en-US" dirty="0"/>
              <a:t>Computers “speak” 1s, 0s</a:t>
            </a:r>
          </a:p>
          <a:p>
            <a:r>
              <a:rPr lang="en-US" dirty="0"/>
              <a:t>Human speak English, etc.</a:t>
            </a:r>
          </a:p>
          <a:p>
            <a:endParaRPr lang="en-US" dirty="0"/>
          </a:p>
          <a:p>
            <a:r>
              <a:rPr lang="en-US" dirty="0"/>
              <a:t>Programming Language Levels</a:t>
            </a:r>
          </a:p>
          <a:p>
            <a:pPr lvl="1"/>
            <a:endParaRPr lang="en-US" dirty="0"/>
          </a:p>
          <a:p>
            <a:pPr lvl="1"/>
            <a:r>
              <a:rPr lang="en-US" dirty="0"/>
              <a:t>Machine language (0, 1)</a:t>
            </a:r>
          </a:p>
          <a:p>
            <a:pPr lvl="2"/>
            <a:r>
              <a:rPr lang="en-US" dirty="0"/>
              <a:t>Interpreted directly in hardware</a:t>
            </a:r>
          </a:p>
          <a:p>
            <a:pPr lvl="1"/>
            <a:endParaRPr lang="en-US" dirty="0"/>
          </a:p>
          <a:p>
            <a:pPr lvl="1"/>
            <a:r>
              <a:rPr lang="en-US" dirty="0"/>
              <a:t>Assembly language</a:t>
            </a:r>
          </a:p>
          <a:p>
            <a:pPr lvl="2"/>
            <a:r>
              <a:rPr lang="en-US" dirty="0"/>
              <a:t>Wrappers over machine language</a:t>
            </a:r>
          </a:p>
          <a:p>
            <a:pPr lvl="1"/>
            <a:endParaRPr lang="en-US" dirty="0"/>
          </a:p>
          <a:p>
            <a:pPr lvl="1"/>
            <a:r>
              <a:rPr lang="en-US" dirty="0"/>
              <a:t>High-level languages (C, Java)</a:t>
            </a:r>
          </a:p>
          <a:p>
            <a:pPr lvl="2"/>
            <a:r>
              <a:rPr lang="en-US" dirty="0"/>
              <a:t>Machine-independent language</a:t>
            </a:r>
          </a:p>
          <a:p>
            <a:pPr lvl="1"/>
            <a:endParaRPr lang="en-US" dirty="0"/>
          </a:p>
          <a:p>
            <a:pPr lvl="1"/>
            <a:r>
              <a:rPr lang="en-US" dirty="0"/>
              <a:t>Scripting languages (Python, R, </a:t>
            </a:r>
            <a:r>
              <a:rPr lang="en-US" dirty="0" err="1"/>
              <a:t>perl</a:t>
            </a:r>
            <a:r>
              <a:rPr lang="en-US" dirty="0"/>
              <a:t>)</a:t>
            </a:r>
          </a:p>
          <a:p>
            <a:pPr lvl="2"/>
            <a:r>
              <a:rPr lang="en-US" dirty="0"/>
              <a:t>High-level and powerful</a:t>
            </a:r>
          </a:p>
        </p:txBody>
      </p:sp>
      <p:sp>
        <p:nvSpPr>
          <p:cNvPr id="5" name="Rectangle 4"/>
          <p:cNvSpPr/>
          <p:nvPr/>
        </p:nvSpPr>
        <p:spPr>
          <a:xfrm>
            <a:off x="0" y="6581001"/>
            <a:ext cx="4969630" cy="276999"/>
          </a:xfrm>
          <a:prstGeom prst="rect">
            <a:avLst/>
          </a:prstGeom>
        </p:spPr>
        <p:txBody>
          <a:bodyPr wrap="none">
            <a:spAutoFit/>
          </a:bodyPr>
          <a:lstStyle/>
          <a:p>
            <a:r>
              <a:rPr lang="en-US" sz="1200"/>
              <a:t>http://</a:t>
            </a:r>
            <a:r>
              <a:rPr lang="en-US" sz="1200" err="1"/>
              <a:t>carlcheo.com</a:t>
            </a:r>
            <a:r>
              <a:rPr lang="en-US" sz="1200"/>
              <a:t>/what-is-programming-what-do-programmers-do</a:t>
            </a:r>
          </a:p>
        </p:txBody>
      </p:sp>
      <p:pic>
        <p:nvPicPr>
          <p:cNvPr id="8" name="Picture 2" descr="http://carlcheo.com/wp-content/uploads/2015/04/abstraction.jp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537200" y="1851723"/>
            <a:ext cx="4572000" cy="3767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955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Interpreters / Compilers</a:t>
            </a:r>
          </a:p>
        </p:txBody>
      </p:sp>
      <p:sp>
        <p:nvSpPr>
          <p:cNvPr id="5" name="Content Placeholder 4"/>
          <p:cNvSpPr>
            <a:spLocks noGrp="1"/>
          </p:cNvSpPr>
          <p:nvPr>
            <p:ph sz="half" idx="1"/>
          </p:nvPr>
        </p:nvSpPr>
        <p:spPr/>
        <p:txBody>
          <a:bodyPr>
            <a:normAutofit/>
          </a:bodyPr>
          <a:lstStyle/>
          <a:p>
            <a:r>
              <a:rPr lang="en-US"/>
              <a:t>How do we go from high-level languages to assembly?</a:t>
            </a:r>
          </a:p>
          <a:p>
            <a:pPr lvl="1"/>
            <a:r>
              <a:rPr lang="en-US"/>
              <a:t>Interpreter (Python, R)</a:t>
            </a:r>
          </a:p>
          <a:p>
            <a:pPr lvl="1"/>
            <a:r>
              <a:rPr lang="en-US"/>
              <a:t>Compiler (C, C++, Java)</a:t>
            </a:r>
          </a:p>
          <a:p>
            <a:endParaRPr lang="en-US"/>
          </a:p>
          <a:p>
            <a:r>
              <a:rPr lang="en-US"/>
              <a:t>We write program “source code”</a:t>
            </a:r>
          </a:p>
          <a:p>
            <a:pPr lvl="1"/>
            <a:r>
              <a:rPr lang="en-US"/>
              <a:t>Usually saved as a file</a:t>
            </a:r>
          </a:p>
          <a:p>
            <a:endParaRPr lang="en-US"/>
          </a:p>
          <a:p>
            <a:r>
              <a:rPr lang="en-US"/>
              <a:t>We “run” or “execute” program</a:t>
            </a:r>
          </a:p>
        </p:txBody>
      </p:sp>
      <p:pic>
        <p:nvPicPr>
          <p:cNvPr id="4" name="Content Placeholder 3"/>
          <p:cNvPicPr>
            <a:picLocks noGrp="1" noChangeAspect="1"/>
          </p:cNvPicPr>
          <p:nvPr>
            <p:ph sz="half" idx="2"/>
          </p:nvPr>
        </p:nvPicPr>
        <p:blipFill>
          <a:blip r:embed="rId2"/>
          <a:stretch>
            <a:fillRect/>
          </a:stretch>
        </p:blipFill>
        <p:spPr>
          <a:xfrm>
            <a:off x="5384800" y="2061187"/>
            <a:ext cx="4876800" cy="3348400"/>
          </a:xfrm>
          <a:prstGeom prst="rect">
            <a:avLst/>
          </a:prstGeom>
        </p:spPr>
      </p:pic>
      <p:sp>
        <p:nvSpPr>
          <p:cNvPr id="7" name="Rectangle 6"/>
          <p:cNvSpPr/>
          <p:nvPr/>
        </p:nvSpPr>
        <p:spPr>
          <a:xfrm>
            <a:off x="4775200" y="6611779"/>
            <a:ext cx="6096000" cy="246221"/>
          </a:xfrm>
          <a:prstGeom prst="rect">
            <a:avLst/>
          </a:prstGeom>
        </p:spPr>
        <p:txBody>
          <a:bodyPr>
            <a:spAutoFit/>
          </a:bodyPr>
          <a:lstStyle/>
          <a:p>
            <a:pPr algn="ctr"/>
            <a:r>
              <a:rPr lang="en-US" sz="1000"/>
              <a:t>http://</a:t>
            </a:r>
            <a:r>
              <a:rPr lang="en-US" sz="1000" err="1"/>
              <a:t>www.hackersclub.io</a:t>
            </a:r>
            <a:r>
              <a:rPr lang="en-US" sz="1000"/>
              <a:t>/single-post/2016/04/06/Scripting-vs-Coding-vs-Programming</a:t>
            </a:r>
          </a:p>
        </p:txBody>
      </p:sp>
    </p:spTree>
    <p:extLst>
      <p:ext uri="{BB962C8B-B14F-4D97-AF65-F5344CB8AC3E}">
        <p14:creationId xmlns:p14="http://schemas.microsoft.com/office/powerpoint/2010/main" val="2063453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Printing “Hello World!”</a:t>
            </a:r>
          </a:p>
        </p:txBody>
      </p:sp>
      <p:sp>
        <p:nvSpPr>
          <p:cNvPr id="7" name="Content Placeholder 6"/>
          <p:cNvSpPr>
            <a:spLocks noGrp="1"/>
          </p:cNvSpPr>
          <p:nvPr>
            <p:ph sz="half" idx="1"/>
          </p:nvPr>
        </p:nvSpPr>
        <p:spPr/>
        <p:txBody>
          <a:bodyPr>
            <a:normAutofit/>
          </a:bodyPr>
          <a:lstStyle/>
          <a:p>
            <a:pPr marL="0" indent="0" defTabSz="457223" fontAlgn="base">
              <a:buNone/>
            </a:pPr>
            <a:r>
              <a:rPr lang="en-US" sz="2400" b="1">
                <a:ea typeface="Courier" charset="0"/>
                <a:cs typeface="Courier" charset="0"/>
              </a:rPr>
              <a:t>C++</a:t>
            </a:r>
          </a:p>
          <a:p>
            <a:pPr marL="0" indent="0" defTabSz="457223" fontAlgn="base">
              <a:buNone/>
            </a:pPr>
            <a:r>
              <a:rPr lang="en-US" sz="1400">
                <a:latin typeface="Courier" charset="0"/>
                <a:ea typeface="Courier" charset="0"/>
                <a:cs typeface="Courier" charset="0"/>
              </a:rPr>
              <a:t>#include &lt;</a:t>
            </a:r>
            <a:r>
              <a:rPr lang="en-US" sz="1400" err="1">
                <a:latin typeface="Courier" charset="0"/>
                <a:ea typeface="Courier" charset="0"/>
                <a:cs typeface="Courier" charset="0"/>
              </a:rPr>
              <a:t>iostream</a:t>
            </a:r>
            <a:r>
              <a:rPr lang="en-US" sz="1400">
                <a:latin typeface="Courier" charset="0"/>
                <a:ea typeface="Courier" charset="0"/>
                <a:cs typeface="Courier" charset="0"/>
              </a:rPr>
              <a:t>&gt;</a:t>
            </a:r>
          </a:p>
          <a:p>
            <a:pPr marL="0" indent="0" defTabSz="457223" fontAlgn="base">
              <a:buNone/>
            </a:pPr>
            <a:r>
              <a:rPr lang="en-US" sz="1400" err="1">
                <a:latin typeface="Courier" charset="0"/>
                <a:ea typeface="Courier" charset="0"/>
                <a:cs typeface="Courier" charset="0"/>
              </a:rPr>
              <a:t>int</a:t>
            </a:r>
            <a:r>
              <a:rPr lang="en-US" sz="1400">
                <a:latin typeface="Courier" charset="0"/>
                <a:ea typeface="Courier" charset="0"/>
                <a:cs typeface="Courier" charset="0"/>
              </a:rPr>
              <a:t> main()</a:t>
            </a:r>
          </a:p>
          <a:p>
            <a:pPr marL="0" indent="0" defTabSz="457223" fontAlgn="base">
              <a:buNone/>
            </a:pPr>
            <a:r>
              <a:rPr lang="en-US" sz="1400">
                <a:latin typeface="Courier" charset="0"/>
                <a:ea typeface="Courier" charset="0"/>
                <a:cs typeface="Courier" charset="0"/>
              </a:rPr>
              <a:t>{</a:t>
            </a:r>
          </a:p>
          <a:p>
            <a:pPr marL="0" indent="0" defTabSz="457223" fontAlgn="base">
              <a:buNone/>
            </a:pPr>
            <a:r>
              <a:rPr lang="en-US" sz="1400">
                <a:latin typeface="Courier" charset="0"/>
                <a:ea typeface="Courier" charset="0"/>
                <a:cs typeface="Courier" charset="0"/>
              </a:rPr>
              <a:t>	</a:t>
            </a:r>
            <a:r>
              <a:rPr lang="en-US" sz="1400" err="1">
                <a:latin typeface="Courier" charset="0"/>
                <a:ea typeface="Courier" charset="0"/>
                <a:cs typeface="Courier" charset="0"/>
              </a:rPr>
              <a:t>std</a:t>
            </a:r>
            <a:r>
              <a:rPr lang="en-US" sz="1400">
                <a:latin typeface="Courier" charset="0"/>
                <a:ea typeface="Courier" charset="0"/>
                <a:cs typeface="Courier" charset="0"/>
              </a:rPr>
              <a:t>::count &lt;&lt; "Hello World” &lt;&lt; </a:t>
            </a:r>
            <a:r>
              <a:rPr lang="en-US" sz="1400" err="1">
                <a:latin typeface="Courier" charset="0"/>
                <a:ea typeface="Courier" charset="0"/>
                <a:cs typeface="Courier" charset="0"/>
              </a:rPr>
              <a:t>std</a:t>
            </a:r>
            <a:r>
              <a:rPr lang="en-US" sz="1400">
                <a:latin typeface="Courier" charset="0"/>
                <a:ea typeface="Courier" charset="0"/>
                <a:cs typeface="Courier" charset="0"/>
              </a:rPr>
              <a:t>::</a:t>
            </a:r>
            <a:r>
              <a:rPr lang="en-US" sz="1400" err="1">
                <a:latin typeface="Courier" charset="0"/>
                <a:ea typeface="Courier" charset="0"/>
                <a:cs typeface="Courier" charset="0"/>
              </a:rPr>
              <a:t>endl</a:t>
            </a:r>
            <a:r>
              <a:rPr lang="en-US" sz="1400">
                <a:latin typeface="Courier" charset="0"/>
                <a:ea typeface="Courier" charset="0"/>
                <a:cs typeface="Courier" charset="0"/>
              </a:rPr>
              <a:t>;</a:t>
            </a:r>
          </a:p>
          <a:p>
            <a:pPr marL="0" indent="0" defTabSz="457223" fontAlgn="base">
              <a:buNone/>
            </a:pPr>
            <a:r>
              <a:rPr lang="en-US" sz="1400">
                <a:latin typeface="Courier" charset="0"/>
                <a:ea typeface="Courier" charset="0"/>
                <a:cs typeface="Courier" charset="0"/>
              </a:rPr>
              <a:t>	return 0;</a:t>
            </a:r>
          </a:p>
          <a:p>
            <a:pPr marL="0" indent="0" defTabSz="457223" fontAlgn="base">
              <a:buNone/>
            </a:pPr>
            <a:r>
              <a:rPr lang="en-US" sz="1400">
                <a:latin typeface="Courier" charset="0"/>
                <a:ea typeface="Courier" charset="0"/>
                <a:cs typeface="Courier" charset="0"/>
              </a:rPr>
              <a:t>}</a:t>
            </a:r>
          </a:p>
          <a:p>
            <a:pPr marL="0" indent="0" defTabSz="457223" fontAlgn="base">
              <a:buNone/>
            </a:pPr>
            <a:endParaRPr lang="en-US" sz="1400">
              <a:latin typeface="Courier" charset="0"/>
              <a:ea typeface="Courier" charset="0"/>
              <a:cs typeface="Courier" charset="0"/>
            </a:endParaRPr>
          </a:p>
          <a:p>
            <a:pPr marL="0" indent="0">
              <a:buNone/>
            </a:pPr>
            <a:r>
              <a:rPr lang="en-US" sz="2400" b="1">
                <a:latin typeface="Courier" charset="0"/>
                <a:ea typeface="Courier" charset="0"/>
                <a:cs typeface="Courier" charset="0"/>
              </a:rPr>
              <a:t>Python</a:t>
            </a:r>
            <a:endParaRPr lang="en-US" sz="2400">
              <a:latin typeface="Courier" charset="0"/>
              <a:ea typeface="Courier" charset="0"/>
              <a:cs typeface="Courier" charset="0"/>
            </a:endParaRPr>
          </a:p>
          <a:p>
            <a:pPr marL="0" indent="0">
              <a:buNone/>
            </a:pPr>
            <a:r>
              <a:rPr lang="en-US" sz="1400">
                <a:latin typeface="Courier" charset="0"/>
                <a:ea typeface="Courier" charset="0"/>
                <a:cs typeface="Courier" charset="0"/>
              </a:rPr>
              <a:t>print(“Hello World!”)</a:t>
            </a:r>
            <a:endParaRPr lang="en-US" sz="1400"/>
          </a:p>
          <a:p>
            <a:pPr marL="0" indent="0" defTabSz="457223">
              <a:buNone/>
            </a:pPr>
            <a:endParaRPr lang="en-US" sz="1400">
              <a:latin typeface="Courier" charset="0"/>
              <a:ea typeface="Courier" charset="0"/>
              <a:cs typeface="Courier" charset="0"/>
            </a:endParaRPr>
          </a:p>
        </p:txBody>
      </p:sp>
      <p:sp>
        <p:nvSpPr>
          <p:cNvPr id="11" name="Content Placeholder 10"/>
          <p:cNvSpPr>
            <a:spLocks noGrp="1"/>
          </p:cNvSpPr>
          <p:nvPr>
            <p:ph sz="half" idx="2"/>
          </p:nvPr>
        </p:nvSpPr>
        <p:spPr/>
        <p:txBody>
          <a:bodyPr>
            <a:normAutofit/>
          </a:bodyPr>
          <a:lstStyle/>
          <a:p>
            <a:pPr marL="0" indent="0" defTabSz="457223" fontAlgn="base">
              <a:buNone/>
            </a:pPr>
            <a:r>
              <a:rPr lang="en-US" sz="2400" b="1">
                <a:ea typeface="Courier" charset="0"/>
                <a:cs typeface="Courier" charset="0"/>
              </a:rPr>
              <a:t>Java</a:t>
            </a:r>
          </a:p>
          <a:p>
            <a:pPr marL="0" indent="0" defTabSz="457223" fontAlgn="base">
              <a:buNone/>
            </a:pPr>
            <a:r>
              <a:rPr lang="en-US" sz="1400">
                <a:latin typeface="Courier" charset="0"/>
                <a:ea typeface="Courier" charset="0"/>
                <a:cs typeface="Courier" charset="0"/>
              </a:rPr>
              <a:t>public class HelloWorld { </a:t>
            </a:r>
          </a:p>
          <a:p>
            <a:pPr marL="0" indent="0" defTabSz="457223" fontAlgn="base">
              <a:buNone/>
            </a:pPr>
            <a:r>
              <a:rPr lang="en-US" sz="1400">
                <a:latin typeface="Courier" charset="0"/>
                <a:ea typeface="Courier" charset="0"/>
                <a:cs typeface="Courier" charset="0"/>
              </a:rPr>
              <a:t>	public static void main (String[] </a:t>
            </a:r>
            <a:r>
              <a:rPr lang="en-US" sz="1400" err="1">
                <a:latin typeface="Courier" charset="0"/>
                <a:ea typeface="Courier" charset="0"/>
                <a:cs typeface="Courier" charset="0"/>
              </a:rPr>
              <a:t>args</a:t>
            </a:r>
            <a:r>
              <a:rPr lang="en-US" sz="1400">
                <a:latin typeface="Courier" charset="0"/>
                <a:ea typeface="Courier" charset="0"/>
                <a:cs typeface="Courier" charset="0"/>
              </a:rPr>
              <a:t>) {</a:t>
            </a:r>
          </a:p>
          <a:p>
            <a:pPr marL="0" indent="0" defTabSz="457223" fontAlgn="base">
              <a:buNone/>
            </a:pPr>
            <a:r>
              <a:rPr lang="en-US" sz="1400">
                <a:latin typeface="Courier" charset="0"/>
                <a:ea typeface="Courier" charset="0"/>
                <a:cs typeface="Courier" charset="0"/>
              </a:rPr>
              <a:t> 		</a:t>
            </a:r>
            <a:r>
              <a:rPr lang="en-US" sz="1400" err="1">
                <a:latin typeface="Courier" charset="0"/>
                <a:ea typeface="Courier" charset="0"/>
                <a:cs typeface="Courier" charset="0"/>
              </a:rPr>
              <a:t>System.out.println</a:t>
            </a:r>
            <a:r>
              <a:rPr lang="en-US" sz="1400">
                <a:latin typeface="Courier" charset="0"/>
                <a:ea typeface="Courier" charset="0"/>
                <a:cs typeface="Courier" charset="0"/>
              </a:rPr>
              <a:t>("Hello World!"); </a:t>
            </a:r>
          </a:p>
          <a:p>
            <a:pPr marL="0" indent="0" defTabSz="457223" fontAlgn="base">
              <a:buNone/>
            </a:pPr>
            <a:r>
              <a:rPr lang="en-US" sz="1400">
                <a:latin typeface="Courier" charset="0"/>
                <a:ea typeface="Courier" charset="0"/>
                <a:cs typeface="Courier" charset="0"/>
              </a:rPr>
              <a:t>	}</a:t>
            </a:r>
          </a:p>
          <a:p>
            <a:pPr marL="0" indent="0" defTabSz="457223" fontAlgn="base">
              <a:buNone/>
            </a:pPr>
            <a:r>
              <a:rPr lang="en-US" sz="1400">
                <a:latin typeface="Courier" charset="0"/>
                <a:ea typeface="Courier" charset="0"/>
                <a:cs typeface="Courier" charset="0"/>
              </a:rPr>
              <a:t>}</a:t>
            </a:r>
            <a:endParaRPr lang="en-US" sz="1400"/>
          </a:p>
          <a:p>
            <a:pPr marL="0" indent="0">
              <a:buNone/>
            </a:pPr>
            <a:endParaRPr lang="en-US" sz="1400"/>
          </a:p>
          <a:p>
            <a:pPr marL="0" indent="0">
              <a:buNone/>
            </a:pPr>
            <a:endParaRPr lang="en-US" sz="1400"/>
          </a:p>
          <a:p>
            <a:pPr marL="0" indent="0">
              <a:buNone/>
            </a:pPr>
            <a:r>
              <a:rPr lang="en-US" sz="2400" b="1"/>
              <a:t>R</a:t>
            </a:r>
          </a:p>
          <a:p>
            <a:pPr marL="0" indent="0">
              <a:buNone/>
            </a:pPr>
            <a:r>
              <a:rPr lang="en-US" sz="1400">
                <a:latin typeface="Courier" charset="0"/>
                <a:ea typeface="Courier" charset="0"/>
                <a:cs typeface="Courier" charset="0"/>
              </a:rPr>
              <a:t>print("Hello World!", quote = FALSE)</a:t>
            </a:r>
          </a:p>
          <a:p>
            <a:pPr marL="0" indent="0">
              <a:buNone/>
            </a:pPr>
            <a:endParaRPr lang="en-US" sz="1400">
              <a:latin typeface="Courier" charset="0"/>
              <a:ea typeface="Courier" charset="0"/>
              <a:cs typeface="Courier" charset="0"/>
            </a:endParaRPr>
          </a:p>
          <a:p>
            <a:pPr marL="0" indent="0">
              <a:buNone/>
            </a:pPr>
            <a:endParaRPr lang="en-US" sz="1400">
              <a:latin typeface="Courier" charset="0"/>
              <a:ea typeface="Courier" charset="0"/>
              <a:cs typeface="Courier" charset="0"/>
            </a:endParaRPr>
          </a:p>
          <a:p>
            <a:pPr marL="0" indent="0">
              <a:buNone/>
            </a:pPr>
            <a:r>
              <a:rPr lang="en-US" sz="1400">
                <a:latin typeface="Courier" charset="0"/>
                <a:ea typeface="Courier" charset="0"/>
                <a:cs typeface="Courier" charset="0"/>
              </a:rPr>
              <a:t> </a:t>
            </a:r>
          </a:p>
        </p:txBody>
      </p:sp>
    </p:spTree>
    <p:extLst>
      <p:ext uri="{BB962C8B-B14F-4D97-AF65-F5344CB8AC3E}">
        <p14:creationId xmlns:p14="http://schemas.microsoft.com/office/powerpoint/2010/main" val="1009266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Why Learn to Program in Python</a:t>
            </a:r>
            <a:endParaRPr lang="en-US" dirty="0"/>
          </a:p>
        </p:txBody>
      </p:sp>
      <p:sp>
        <p:nvSpPr>
          <p:cNvPr id="6" name="Content Placeholder 5"/>
          <p:cNvSpPr>
            <a:spLocks noGrp="1"/>
          </p:cNvSpPr>
          <p:nvPr>
            <p:ph idx="1"/>
          </p:nvPr>
        </p:nvSpPr>
        <p:spPr/>
        <p:txBody>
          <a:bodyPr>
            <a:normAutofit fontScale="92500" lnSpcReduction="10000"/>
          </a:bodyPr>
          <a:lstStyle/>
          <a:p>
            <a:r>
              <a:rPr lang="en-US" dirty="0"/>
              <a:t>A general purpose, high-level language</a:t>
            </a:r>
          </a:p>
          <a:p>
            <a:r>
              <a:rPr lang="en-US" dirty="0"/>
              <a:t>Cross-platform and open source</a:t>
            </a:r>
          </a:p>
          <a:p>
            <a:r>
              <a:rPr lang="en-US" dirty="0"/>
              <a:t>An interpreted language (no need to compile)</a:t>
            </a:r>
          </a:p>
          <a:p>
            <a:r>
              <a:rPr lang="en-US" dirty="0"/>
              <a:t>Easy to read language</a:t>
            </a:r>
          </a:p>
          <a:p>
            <a:r>
              <a:rPr lang="en-US" dirty="0"/>
              <a:t>Powerful</a:t>
            </a:r>
          </a:p>
          <a:p>
            <a:r>
              <a:rPr lang="en-US" dirty="0"/>
              <a:t>Fast (with package </a:t>
            </a:r>
            <a:r>
              <a:rPr lang="en-US" dirty="0" err="1"/>
              <a:t>numpy</a:t>
            </a:r>
            <a:r>
              <a:rPr lang="en-US" dirty="0"/>
              <a:t>, </a:t>
            </a:r>
            <a:r>
              <a:rPr lang="en-US" dirty="0" err="1"/>
              <a:t>etc</a:t>
            </a:r>
            <a:r>
              <a:rPr lang="en-US" dirty="0"/>
              <a:t>)</a:t>
            </a:r>
          </a:p>
          <a:p>
            <a:r>
              <a:rPr lang="en-US" dirty="0"/>
              <a:t>“Batteries included” standard library</a:t>
            </a:r>
          </a:p>
          <a:p>
            <a:r>
              <a:rPr lang="en-US" dirty="0"/>
              <a:t>Great Community</a:t>
            </a:r>
          </a:p>
          <a:p>
            <a:pPr lvl="1"/>
            <a:r>
              <a:rPr lang="en-US" dirty="0"/>
              <a:t>Many package available</a:t>
            </a:r>
          </a:p>
          <a:p>
            <a:pPr lvl="1"/>
            <a:r>
              <a:rPr lang="en-US" dirty="0"/>
              <a:t>Lots of help and tutorials</a:t>
            </a:r>
          </a:p>
          <a:p>
            <a:r>
              <a:rPr lang="en-US" dirty="0"/>
              <a:t>Easy installation (with anaconda distribution)</a:t>
            </a:r>
          </a:p>
          <a:p>
            <a:r>
              <a:rPr lang="en-US" dirty="0"/>
              <a:t>Popular for data science</a:t>
            </a:r>
          </a:p>
        </p:txBody>
      </p:sp>
    </p:spTree>
    <p:extLst>
      <p:ext uri="{BB962C8B-B14F-4D97-AF65-F5344CB8AC3E}">
        <p14:creationId xmlns:p14="http://schemas.microsoft.com/office/powerpoint/2010/main" val="743473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Python Scientific Computing Packages</a:t>
            </a:r>
          </a:p>
        </p:txBody>
      </p:sp>
      <p:sp>
        <p:nvSpPr>
          <p:cNvPr id="7" name="Content Placeholder 6"/>
          <p:cNvSpPr>
            <a:spLocks noGrp="1"/>
          </p:cNvSpPr>
          <p:nvPr>
            <p:ph idx="1"/>
          </p:nvPr>
        </p:nvSpPr>
        <p:spPr/>
        <p:txBody>
          <a:bodyPr>
            <a:normAutofit/>
          </a:bodyPr>
          <a:lstStyle/>
          <a:p>
            <a:r>
              <a:rPr lang="en-US" dirty="0" err="1"/>
              <a:t>Numpy</a:t>
            </a:r>
            <a:r>
              <a:rPr lang="en-US" dirty="0"/>
              <a:t> – fast matrix calculations</a:t>
            </a:r>
          </a:p>
          <a:p>
            <a:r>
              <a:rPr lang="en-US" dirty="0"/>
              <a:t>Pandas – scientific data analysis</a:t>
            </a:r>
          </a:p>
          <a:p>
            <a:r>
              <a:rPr lang="en-US" dirty="0" err="1"/>
              <a:t>Matplotlib</a:t>
            </a:r>
            <a:r>
              <a:rPr lang="en-US" dirty="0"/>
              <a:t> – a MATLAB-like plotting library</a:t>
            </a:r>
          </a:p>
          <a:p>
            <a:r>
              <a:rPr lang="en-US" dirty="0" err="1"/>
              <a:t>SageMath</a:t>
            </a:r>
            <a:r>
              <a:rPr lang="en-US" dirty="0"/>
              <a:t> – a large mathematical software application  for linear algebra, combinatorics, numerical mathematics, calculus, and more</a:t>
            </a:r>
          </a:p>
          <a:p>
            <a:r>
              <a:rPr lang="en-US" dirty="0" err="1"/>
              <a:t>SciPy</a:t>
            </a:r>
            <a:r>
              <a:rPr lang="en-US" dirty="0"/>
              <a:t> – a large library of scientific tools</a:t>
            </a:r>
          </a:p>
          <a:p>
            <a:r>
              <a:rPr lang="en-US" dirty="0" err="1"/>
              <a:t>Scikit</a:t>
            </a:r>
            <a:r>
              <a:rPr lang="en-US" dirty="0"/>
              <a:t>-learn – Machine learning</a:t>
            </a:r>
          </a:p>
          <a:p>
            <a:r>
              <a:rPr lang="en-US" dirty="0"/>
              <a:t>Stats-model – Statistical analysis</a:t>
            </a:r>
          </a:p>
          <a:p>
            <a:r>
              <a:rPr lang="en-US" dirty="0"/>
              <a:t>Jupyter – Analysis notebook / collaboration</a:t>
            </a:r>
          </a:p>
          <a:p>
            <a:r>
              <a:rPr lang="en-US" dirty="0"/>
              <a:t>Conda / bioconda  - installers</a:t>
            </a:r>
          </a:p>
        </p:txBody>
      </p:sp>
    </p:spTree>
    <p:extLst>
      <p:ext uri="{BB962C8B-B14F-4D97-AF65-F5344CB8AC3E}">
        <p14:creationId xmlns:p14="http://schemas.microsoft.com/office/powerpoint/2010/main" val="1481652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Language Popularity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000" y="2248538"/>
            <a:ext cx="9754134" cy="2933062"/>
          </a:xfrm>
        </p:spPr>
      </p:pic>
    </p:spTree>
    <p:extLst>
      <p:ext uri="{BB962C8B-B14F-4D97-AF65-F5344CB8AC3E}">
        <p14:creationId xmlns:p14="http://schemas.microsoft.com/office/powerpoint/2010/main" val="57587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To Write A Program?</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321641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a:t>
            </a:r>
          </a:p>
        </p:txBody>
      </p:sp>
      <p:sp>
        <p:nvSpPr>
          <p:cNvPr id="4" name="Text Placeholder 3"/>
          <p:cNvSpPr>
            <a:spLocks noGrp="1"/>
          </p:cNvSpPr>
          <p:nvPr>
            <p:ph type="body" idx="1"/>
          </p:nvPr>
        </p:nvSpPr>
        <p:spPr/>
        <p:txBody>
          <a:bodyPr/>
          <a:lstStyle/>
          <a:p>
            <a:r>
              <a:rPr lang="en-US" dirty="0"/>
              <a:t>Why</a:t>
            </a:r>
            <a:r>
              <a:rPr lang="is-IS" dirty="0"/>
              <a:t>…</a:t>
            </a:r>
            <a:endParaRPr lang="en-US" dirty="0"/>
          </a:p>
        </p:txBody>
      </p:sp>
      <p:sp>
        <p:nvSpPr>
          <p:cNvPr id="5" name="Text Placeholder 4"/>
          <p:cNvSpPr>
            <a:spLocks noGrp="1"/>
          </p:cNvSpPr>
          <p:nvPr>
            <p:ph type="body" sz="half" idx="3"/>
          </p:nvPr>
        </p:nvSpPr>
        <p:spPr/>
        <p:txBody>
          <a:bodyPr/>
          <a:lstStyle/>
          <a:p>
            <a:r>
              <a:rPr lang="en-US" dirty="0"/>
              <a:t>How</a:t>
            </a:r>
            <a:r>
              <a:rPr lang="is-IS" dirty="0"/>
              <a:t>…</a:t>
            </a:r>
            <a:endParaRPr lang="en-US" dirty="0"/>
          </a:p>
        </p:txBody>
      </p:sp>
      <p:sp>
        <p:nvSpPr>
          <p:cNvPr id="3" name="Content Placeholder 2"/>
          <p:cNvSpPr>
            <a:spLocks noGrp="1"/>
          </p:cNvSpPr>
          <p:nvPr>
            <p:ph sz="quarter" idx="2"/>
          </p:nvPr>
        </p:nvSpPr>
        <p:spPr/>
        <p:txBody>
          <a:bodyPr/>
          <a:lstStyle/>
          <a:p>
            <a:pPr marL="228600" lvl="1" indent="0">
              <a:buNone/>
            </a:pPr>
            <a:r>
              <a:rPr lang="is-IS" dirty="0"/>
              <a:t>…</a:t>
            </a:r>
            <a:r>
              <a:rPr lang="en-US" dirty="0"/>
              <a:t>should you learn to program?</a:t>
            </a:r>
          </a:p>
          <a:p>
            <a:pPr marL="228600" lvl="1" indent="0">
              <a:buNone/>
            </a:pPr>
            <a:endParaRPr lang="en-US" dirty="0"/>
          </a:p>
          <a:p>
            <a:pPr marL="228600" lvl="1" indent="0">
              <a:buNone/>
            </a:pPr>
            <a:r>
              <a:rPr lang="is-IS" dirty="0"/>
              <a:t>…</a:t>
            </a:r>
            <a:r>
              <a:rPr lang="en-US" dirty="0"/>
              <a:t>do we have to program a computer?</a:t>
            </a:r>
          </a:p>
          <a:p>
            <a:pPr marL="228600" lvl="1" indent="0">
              <a:buNone/>
            </a:pPr>
            <a:endParaRPr lang="en-US" dirty="0"/>
          </a:p>
          <a:p>
            <a:pPr marL="228600" lvl="1" indent="0">
              <a:buNone/>
            </a:pPr>
            <a:r>
              <a:rPr lang="is-IS" dirty="0"/>
              <a:t>…</a:t>
            </a:r>
            <a:r>
              <a:rPr lang="en-US" dirty="0"/>
              <a:t>should someone learn python?</a:t>
            </a:r>
          </a:p>
        </p:txBody>
      </p:sp>
      <p:sp>
        <p:nvSpPr>
          <p:cNvPr id="6" name="Content Placeholder 5"/>
          <p:cNvSpPr>
            <a:spLocks noGrp="1"/>
          </p:cNvSpPr>
          <p:nvPr>
            <p:ph sz="quarter" idx="4"/>
          </p:nvPr>
        </p:nvSpPr>
        <p:spPr/>
        <p:txBody>
          <a:bodyPr/>
          <a:lstStyle/>
          <a:p>
            <a:pPr marL="228600" lvl="1" indent="0">
              <a:buNone/>
            </a:pPr>
            <a:r>
              <a:rPr lang="is-IS" dirty="0"/>
              <a:t>…</a:t>
            </a:r>
            <a:r>
              <a:rPr lang="en-US" dirty="0"/>
              <a:t>can programming help you?</a:t>
            </a:r>
          </a:p>
          <a:p>
            <a:pPr marL="228600" lvl="1" indent="0">
              <a:buNone/>
            </a:pPr>
            <a:endParaRPr lang="en-US" dirty="0"/>
          </a:p>
          <a:p>
            <a:pPr marL="228600" lvl="1" indent="0">
              <a:buNone/>
            </a:pPr>
            <a:r>
              <a:rPr lang="is-IS" dirty="0"/>
              <a:t>…</a:t>
            </a:r>
            <a:r>
              <a:rPr lang="en-US" dirty="0"/>
              <a:t>does one program a computer?</a:t>
            </a:r>
          </a:p>
          <a:p>
            <a:pPr marL="228600" lvl="1" indent="0">
              <a:buNone/>
            </a:pPr>
            <a:endParaRPr lang="en-US" dirty="0"/>
          </a:p>
          <a:p>
            <a:pPr marL="228600" lvl="1" indent="0">
              <a:buNone/>
            </a:pPr>
            <a:r>
              <a:rPr lang="is-IS" dirty="0"/>
              <a:t>…</a:t>
            </a:r>
            <a:r>
              <a:rPr lang="en-US" dirty="0"/>
              <a:t>can you learn more?</a:t>
            </a:r>
          </a:p>
        </p:txBody>
      </p:sp>
    </p:spTree>
    <p:extLst>
      <p:ext uri="{BB962C8B-B14F-4D97-AF65-F5344CB8AC3E}">
        <p14:creationId xmlns:p14="http://schemas.microsoft.com/office/powerpoint/2010/main" val="12815003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Do We Program?</a:t>
            </a:r>
          </a:p>
        </p:txBody>
      </p:sp>
      <p:sp>
        <p:nvSpPr>
          <p:cNvPr id="3" name="Content Placeholder 2"/>
          <p:cNvSpPr>
            <a:spLocks noGrp="1"/>
          </p:cNvSpPr>
          <p:nvPr>
            <p:ph idx="1"/>
          </p:nvPr>
        </p:nvSpPr>
        <p:spPr/>
        <p:txBody>
          <a:bodyPr numCol="1">
            <a:normAutofit/>
          </a:bodyPr>
          <a:lstStyle/>
          <a:p>
            <a:r>
              <a:rPr lang="en-US"/>
              <a:t>Think About Your Workflow (Algorithm)</a:t>
            </a:r>
          </a:p>
          <a:p>
            <a:pPr lvl="1"/>
            <a:r>
              <a:rPr lang="en-US"/>
              <a:t>Write Pseudocode</a:t>
            </a:r>
          </a:p>
          <a:p>
            <a:pPr lvl="1"/>
            <a:r>
              <a:rPr lang="en-US"/>
              <a:t>Break down our task into smaller tasks</a:t>
            </a:r>
          </a:p>
          <a:p>
            <a:pPr lvl="1"/>
            <a:r>
              <a:rPr lang="en-US"/>
              <a:t>Describe the major components of our program</a:t>
            </a:r>
          </a:p>
          <a:p>
            <a:pPr lvl="1"/>
            <a:r>
              <a:rPr lang="en-US"/>
              <a:t>Does this sound difficult?</a:t>
            </a:r>
          </a:p>
          <a:p>
            <a:pPr lvl="1"/>
            <a:r>
              <a:rPr lang="en-US"/>
              <a:t>Let’s look at an example that I suspect most of us are familiar with…</a:t>
            </a:r>
          </a:p>
          <a:p>
            <a:endParaRPr lang="en-US"/>
          </a:p>
          <a:p>
            <a:r>
              <a:rPr lang="en-US"/>
              <a:t>Convert pseudo code into a program or “source code”</a:t>
            </a:r>
          </a:p>
          <a:p>
            <a:pPr lvl="1"/>
            <a:r>
              <a:rPr lang="en-US"/>
              <a:t>Write in a text file</a:t>
            </a:r>
          </a:p>
          <a:p>
            <a:pPr lvl="1"/>
            <a:endParaRPr lang="en-US"/>
          </a:p>
        </p:txBody>
      </p:sp>
    </p:spTree>
    <p:extLst>
      <p:ext uri="{BB962C8B-B14F-4D97-AF65-F5344CB8AC3E}">
        <p14:creationId xmlns:p14="http://schemas.microsoft.com/office/powerpoint/2010/main" val="2108717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An Example Workflow: </a:t>
            </a:r>
            <a:br>
              <a:rPr lang="en-US"/>
            </a:br>
            <a:r>
              <a:rPr lang="en-US"/>
              <a:t>Coffee</a:t>
            </a:r>
          </a:p>
        </p:txBody>
      </p:sp>
      <p:sp>
        <p:nvSpPr>
          <p:cNvPr id="3" name="Content Placeholder 2"/>
          <p:cNvSpPr>
            <a:spLocks noGrp="1"/>
          </p:cNvSpPr>
          <p:nvPr>
            <p:ph sz="half" idx="1"/>
          </p:nvPr>
        </p:nvSpPr>
        <p:spPr/>
        <p:txBody>
          <a:bodyPr numCol="1">
            <a:normAutofit/>
          </a:bodyPr>
          <a:lstStyle/>
          <a:p>
            <a:r>
              <a:rPr lang="en-US"/>
              <a:t>Who drinks coffee?</a:t>
            </a:r>
          </a:p>
          <a:p>
            <a:r>
              <a:rPr lang="en-US"/>
              <a:t>Who makes coffee?</a:t>
            </a:r>
          </a:p>
          <a:p>
            <a:r>
              <a:rPr lang="en-US"/>
              <a:t>Who buys coffee?</a:t>
            </a:r>
          </a:p>
          <a:p>
            <a:endParaRPr lang="en-US"/>
          </a:p>
          <a:p>
            <a:r>
              <a:rPr lang="en-US"/>
              <a:t>What does it take to make a pot or cup of coffee?</a:t>
            </a:r>
          </a:p>
          <a:p>
            <a:endParaRPr lang="en-US"/>
          </a:p>
          <a:p>
            <a:r>
              <a:rPr lang="en-US"/>
              <a:t>(I’m a French Press type of coffee drinker)</a:t>
            </a:r>
          </a:p>
        </p:txBody>
      </p:sp>
      <p:pic>
        <p:nvPicPr>
          <p:cNvPr id="10" name="Content Placeholder 9"/>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51519" y="1527175"/>
            <a:ext cx="3143362" cy="4416425"/>
          </a:xfrm>
        </p:spPr>
      </p:pic>
    </p:spTree>
    <p:extLst>
      <p:ext uri="{BB962C8B-B14F-4D97-AF65-F5344CB8AC3E}">
        <p14:creationId xmlns:p14="http://schemas.microsoft.com/office/powerpoint/2010/main" val="592683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err="1"/>
              <a:t>AeroPress</a:t>
            </a:r>
            <a:r>
              <a:rPr lang="en-US"/>
              <a:t>…</a:t>
            </a:r>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37852" y="0"/>
            <a:ext cx="3855665" cy="6855955"/>
          </a:xfrm>
        </p:spPr>
      </p:pic>
      <p:sp>
        <p:nvSpPr>
          <p:cNvPr id="6" name="Text Placeholder 5"/>
          <p:cNvSpPr>
            <a:spLocks noGrp="1"/>
          </p:cNvSpPr>
          <p:nvPr>
            <p:ph type="body" sz="half" idx="2"/>
          </p:nvPr>
        </p:nvSpPr>
        <p:spPr/>
        <p:txBody>
          <a:bodyPr>
            <a:normAutofit/>
          </a:bodyPr>
          <a:lstStyle/>
          <a:p>
            <a:r>
              <a:rPr lang="en-US"/>
              <a:t>Workflow…or…</a:t>
            </a:r>
          </a:p>
          <a:p>
            <a:r>
              <a:rPr lang="en-US"/>
              <a:t>Steps or</a:t>
            </a:r>
          </a:p>
          <a:p>
            <a:r>
              <a:rPr lang="en-US"/>
              <a:t>Recipe or</a:t>
            </a:r>
          </a:p>
          <a:p>
            <a:r>
              <a:rPr lang="en-US"/>
              <a:t>Protocol or</a:t>
            </a:r>
          </a:p>
          <a:p>
            <a:r>
              <a:rPr lang="en-US"/>
              <a:t>Flowchart…</a:t>
            </a:r>
          </a:p>
          <a:p>
            <a:endParaRPr lang="en-US"/>
          </a:p>
          <a:p>
            <a:r>
              <a:rPr lang="en-US"/>
              <a:t>Ultimately this is an algorithm</a:t>
            </a:r>
          </a:p>
        </p:txBody>
      </p:sp>
    </p:spTree>
    <p:extLst>
      <p:ext uri="{BB962C8B-B14F-4D97-AF65-F5344CB8AC3E}">
        <p14:creationId xmlns:p14="http://schemas.microsoft.com/office/powerpoint/2010/main" val="6831166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Coffee</a:t>
            </a:r>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77334" y="1412551"/>
            <a:ext cx="3388523" cy="5072391"/>
          </a:xfrm>
        </p:spPr>
      </p:pic>
      <p:sp>
        <p:nvSpPr>
          <p:cNvPr id="5" name="Text Placeholder 4"/>
          <p:cNvSpPr>
            <a:spLocks noGrp="1"/>
          </p:cNvSpPr>
          <p:nvPr>
            <p:ph sz="half" idx="2"/>
          </p:nvPr>
        </p:nvSpPr>
        <p:spPr/>
        <p:txBody>
          <a:bodyPr>
            <a:normAutofit fontScale="92500" lnSpcReduction="10000"/>
          </a:bodyPr>
          <a:lstStyle/>
          <a:p>
            <a:r>
              <a:rPr lang="en-US"/>
              <a:t>What if I want to make different type of coffee drinks?</a:t>
            </a:r>
          </a:p>
          <a:p>
            <a:endParaRPr lang="en-US"/>
          </a:p>
          <a:p>
            <a:r>
              <a:rPr lang="en-US"/>
              <a:t>What is different about my recipe?</a:t>
            </a:r>
          </a:p>
          <a:p>
            <a:endParaRPr lang="en-US"/>
          </a:p>
          <a:p>
            <a:r>
              <a:rPr lang="en-US"/>
              <a:t>What is the same about my recipe?</a:t>
            </a:r>
          </a:p>
          <a:p>
            <a:endParaRPr lang="en-US"/>
          </a:p>
          <a:p>
            <a:r>
              <a:rPr lang="en-US"/>
              <a:t>Is reproducibility important?</a:t>
            </a:r>
          </a:p>
          <a:p>
            <a:endParaRPr lang="en-US"/>
          </a:p>
          <a:p>
            <a:r>
              <a:rPr lang="en-US"/>
              <a:t>What happens if you gave those exact instructions to a three year old?</a:t>
            </a:r>
          </a:p>
        </p:txBody>
      </p:sp>
    </p:spTree>
    <p:extLst>
      <p:ext uri="{BB962C8B-B14F-4D97-AF65-F5344CB8AC3E}">
        <p14:creationId xmlns:p14="http://schemas.microsoft.com/office/powerpoint/2010/main" val="13361260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Algorithm</a:t>
            </a:r>
          </a:p>
        </p:txBody>
      </p:sp>
      <p:sp>
        <p:nvSpPr>
          <p:cNvPr id="5" name="Content Placeholder 4"/>
          <p:cNvSpPr>
            <a:spLocks noGrp="1"/>
          </p:cNvSpPr>
          <p:nvPr>
            <p:ph idx="1"/>
          </p:nvPr>
        </p:nvSpPr>
        <p:spPr/>
        <p:txBody>
          <a:bodyPr/>
          <a:lstStyle/>
          <a:p>
            <a:endParaRPr lang="en-US"/>
          </a:p>
        </p:txBody>
      </p:sp>
      <p:sp>
        <p:nvSpPr>
          <p:cNvPr id="6" name="Rectangle 5"/>
          <p:cNvSpPr/>
          <p:nvPr/>
        </p:nvSpPr>
        <p:spPr>
          <a:xfrm>
            <a:off x="3844636" y="2556164"/>
            <a:ext cx="3096491" cy="222365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157702" y="3445316"/>
            <a:ext cx="1313180" cy="461665"/>
          </a:xfrm>
          <a:prstGeom prst="rect">
            <a:avLst/>
          </a:prstGeom>
          <a:noFill/>
        </p:spPr>
        <p:txBody>
          <a:bodyPr wrap="none" rtlCol="0">
            <a:spAutoFit/>
          </a:bodyPr>
          <a:lstStyle/>
          <a:p>
            <a:r>
              <a:rPr lang="en-US" sz="2400"/>
              <a:t>Input =&gt;</a:t>
            </a:r>
          </a:p>
        </p:txBody>
      </p:sp>
      <p:sp>
        <p:nvSpPr>
          <p:cNvPr id="8" name="TextBox 7"/>
          <p:cNvSpPr txBox="1"/>
          <p:nvPr/>
        </p:nvSpPr>
        <p:spPr>
          <a:xfrm>
            <a:off x="7278441" y="3437158"/>
            <a:ext cx="1552028" cy="461665"/>
          </a:xfrm>
          <a:prstGeom prst="rect">
            <a:avLst/>
          </a:prstGeom>
          <a:noFill/>
        </p:spPr>
        <p:txBody>
          <a:bodyPr wrap="none" rtlCol="0">
            <a:spAutoFit/>
          </a:bodyPr>
          <a:lstStyle/>
          <a:p>
            <a:r>
              <a:rPr lang="en-US" sz="2400"/>
              <a:t>=&gt; Output</a:t>
            </a:r>
          </a:p>
        </p:txBody>
      </p:sp>
      <p:sp>
        <p:nvSpPr>
          <p:cNvPr id="9" name="TextBox 8"/>
          <p:cNvSpPr txBox="1"/>
          <p:nvPr/>
        </p:nvSpPr>
        <p:spPr>
          <a:xfrm>
            <a:off x="5112195" y="3252491"/>
            <a:ext cx="561372" cy="830997"/>
          </a:xfrm>
          <a:prstGeom prst="rect">
            <a:avLst/>
          </a:prstGeom>
          <a:noFill/>
          <a:ln>
            <a:solidFill>
              <a:schemeClr val="tx1"/>
            </a:solidFill>
          </a:ln>
        </p:spPr>
        <p:txBody>
          <a:bodyPr wrap="none" rtlCol="0">
            <a:spAutoFit/>
          </a:bodyPr>
          <a:lstStyle/>
          <a:p>
            <a:r>
              <a:rPr lang="en-US" sz="4800" b="1">
                <a:solidFill>
                  <a:schemeClr val="bg1"/>
                </a:solidFill>
              </a:rPr>
              <a:t>?</a:t>
            </a:r>
          </a:p>
        </p:txBody>
      </p:sp>
    </p:spTree>
    <p:extLst>
      <p:ext uri="{BB962C8B-B14F-4D97-AF65-F5344CB8AC3E}">
        <p14:creationId xmlns:p14="http://schemas.microsoft.com/office/powerpoint/2010/main" val="13203018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New Way Of Seeing The World</a:t>
            </a:r>
          </a:p>
        </p:txBody>
      </p:sp>
      <p:sp>
        <p:nvSpPr>
          <p:cNvPr id="3" name="Content Placeholder 2"/>
          <p:cNvSpPr>
            <a:spLocks noGrp="1"/>
          </p:cNvSpPr>
          <p:nvPr>
            <p:ph idx="1"/>
          </p:nvPr>
        </p:nvSpPr>
        <p:spPr/>
        <p:txBody>
          <a:bodyPr numCol="1">
            <a:normAutofit/>
          </a:bodyPr>
          <a:lstStyle/>
          <a:p>
            <a:r>
              <a:rPr lang="en-US"/>
              <a:t>What we are really teaching is a new way of looking at a problem</a:t>
            </a:r>
          </a:p>
          <a:p>
            <a:r>
              <a:rPr lang="en-US"/>
              <a:t>See repetition in your work; have fun with it</a:t>
            </a:r>
          </a:p>
          <a:p>
            <a:endParaRPr lang="en-US"/>
          </a:p>
          <a:p>
            <a:r>
              <a:rPr lang="en-US"/>
              <a:t>Where have you all seen repetition in your work?</a:t>
            </a:r>
          </a:p>
          <a:p>
            <a:pPr lvl="1"/>
            <a:r>
              <a:rPr lang="en-US"/>
              <a:t>Find repetition even when it does not look like it; where is repetition hiding?</a:t>
            </a:r>
          </a:p>
          <a:p>
            <a:endParaRPr lang="en-US"/>
          </a:p>
          <a:p>
            <a:r>
              <a:rPr lang="en-US"/>
              <a:t>Reproducibility / reuse of code</a:t>
            </a:r>
          </a:p>
        </p:txBody>
      </p:sp>
    </p:spTree>
    <p:extLst>
      <p:ext uri="{BB962C8B-B14F-4D97-AF65-F5344CB8AC3E}">
        <p14:creationId xmlns:p14="http://schemas.microsoft.com/office/powerpoint/2010/main" val="4396520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 Parts Of </a:t>
            </a:r>
            <a:br>
              <a:rPr lang="en-US" dirty="0"/>
            </a:br>
            <a:r>
              <a:rPr lang="en-US" dirty="0"/>
              <a:t>A Programming Language?</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64325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Writing Our Program</a:t>
            </a:r>
          </a:p>
        </p:txBody>
      </p:sp>
      <p:sp>
        <p:nvSpPr>
          <p:cNvPr id="4" name="Content Placeholder 3"/>
          <p:cNvSpPr>
            <a:spLocks noGrp="1"/>
          </p:cNvSpPr>
          <p:nvPr>
            <p:ph idx="1"/>
          </p:nvPr>
        </p:nvSpPr>
        <p:spPr/>
        <p:txBody>
          <a:bodyPr/>
          <a:lstStyle/>
          <a:p>
            <a:pPr lvl="1"/>
            <a:r>
              <a:rPr lang="en-US" dirty="0"/>
              <a:t>All programming languages share many of the same concepts</a:t>
            </a:r>
          </a:p>
          <a:p>
            <a:pPr lvl="2"/>
            <a:r>
              <a:rPr lang="en-US" dirty="0"/>
              <a:t>Data types</a:t>
            </a:r>
          </a:p>
          <a:p>
            <a:pPr lvl="2"/>
            <a:r>
              <a:rPr lang="en-US" dirty="0"/>
              <a:t>Data structures</a:t>
            </a:r>
          </a:p>
          <a:p>
            <a:pPr lvl="2"/>
            <a:r>
              <a:rPr lang="en-US" dirty="0"/>
              <a:t>Conditionals</a:t>
            </a:r>
          </a:p>
          <a:p>
            <a:pPr lvl="2"/>
            <a:r>
              <a:rPr lang="en-US" dirty="0"/>
              <a:t>Loops</a:t>
            </a:r>
          </a:p>
          <a:p>
            <a:pPr lvl="2"/>
            <a:r>
              <a:rPr lang="en-US" dirty="0"/>
              <a:t>Functions</a:t>
            </a:r>
          </a:p>
          <a:p>
            <a:pPr lvl="2"/>
            <a:r>
              <a:rPr lang="en-US" dirty="0"/>
              <a:t>Files input/output</a:t>
            </a:r>
          </a:p>
          <a:p>
            <a:endParaRPr lang="en-US" dirty="0"/>
          </a:p>
        </p:txBody>
      </p:sp>
    </p:spTree>
    <p:extLst>
      <p:ext uri="{BB962C8B-B14F-4D97-AF65-F5344CB8AC3E}">
        <p14:creationId xmlns:p14="http://schemas.microsoft.com/office/powerpoint/2010/main" val="538592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Types</a:t>
            </a:r>
          </a:p>
        </p:txBody>
      </p:sp>
      <p:sp>
        <p:nvSpPr>
          <p:cNvPr id="3" name="Content Placeholder 2"/>
          <p:cNvSpPr>
            <a:spLocks noGrp="1"/>
          </p:cNvSpPr>
          <p:nvPr>
            <p:ph idx="1"/>
          </p:nvPr>
        </p:nvSpPr>
        <p:spPr/>
        <p:txBody>
          <a:bodyPr numCol="2">
            <a:normAutofit/>
          </a:bodyPr>
          <a:lstStyle/>
          <a:p>
            <a:pPr lvl="1"/>
            <a:r>
              <a:rPr lang="en-US" dirty="0"/>
              <a:t>Integer</a:t>
            </a:r>
          </a:p>
          <a:p>
            <a:pPr lvl="2"/>
            <a:r>
              <a:rPr lang="en-US" dirty="0"/>
              <a:t>0, 1, 2, 999</a:t>
            </a:r>
          </a:p>
          <a:p>
            <a:pPr lvl="1"/>
            <a:endParaRPr lang="en-US" baseline="0" dirty="0"/>
          </a:p>
          <a:p>
            <a:pPr lvl="1"/>
            <a:r>
              <a:rPr lang="en-US" dirty="0"/>
              <a:t>Floating-point number, “Float”</a:t>
            </a:r>
          </a:p>
          <a:p>
            <a:pPr lvl="2"/>
            <a:r>
              <a:rPr lang="en-US" dirty="0"/>
              <a:t>3.14</a:t>
            </a:r>
          </a:p>
          <a:p>
            <a:pPr lvl="1"/>
            <a:endParaRPr lang="en-US" baseline="0" dirty="0"/>
          </a:p>
          <a:p>
            <a:pPr lvl="1"/>
            <a:r>
              <a:rPr lang="en-US" baseline="0" dirty="0"/>
              <a:t>Boolean</a:t>
            </a:r>
          </a:p>
          <a:p>
            <a:pPr lvl="2"/>
            <a:r>
              <a:rPr lang="en-US" baseline="0" dirty="0"/>
              <a:t>True, False</a:t>
            </a:r>
          </a:p>
          <a:p>
            <a:pPr lvl="2"/>
            <a:endParaRPr lang="en-US" baseline="0" dirty="0"/>
          </a:p>
          <a:p>
            <a:pPr lvl="1"/>
            <a:endParaRPr lang="en-US" dirty="0"/>
          </a:p>
          <a:p>
            <a:pPr lvl="2"/>
            <a:endParaRPr lang="en-US" dirty="0"/>
          </a:p>
          <a:p>
            <a:pPr lvl="1"/>
            <a:r>
              <a:rPr lang="en-US" dirty="0"/>
              <a:t>Character</a:t>
            </a:r>
          </a:p>
          <a:p>
            <a:pPr lvl="2"/>
            <a:r>
              <a:rPr lang="en-US" dirty="0"/>
              <a:t>“a”, “b”, “c”, “A”, “B”, “C”</a:t>
            </a:r>
          </a:p>
          <a:p>
            <a:pPr lvl="1"/>
            <a:endParaRPr lang="en-US" dirty="0"/>
          </a:p>
          <a:p>
            <a:pPr lvl="1"/>
            <a:r>
              <a:rPr lang="en-US" dirty="0"/>
              <a:t>String (of characters)</a:t>
            </a:r>
          </a:p>
          <a:p>
            <a:pPr lvl="2"/>
            <a:r>
              <a:rPr lang="en-US" dirty="0"/>
              <a:t>“ATCG”</a:t>
            </a:r>
          </a:p>
        </p:txBody>
      </p:sp>
    </p:spTree>
    <p:extLst>
      <p:ext uri="{BB962C8B-B14F-4D97-AF65-F5344CB8AC3E}">
        <p14:creationId xmlns:p14="http://schemas.microsoft.com/office/powerpoint/2010/main" val="1840400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Structures</a:t>
            </a:r>
          </a:p>
        </p:txBody>
      </p:sp>
      <p:sp>
        <p:nvSpPr>
          <p:cNvPr id="3" name="Content Placeholder 2"/>
          <p:cNvSpPr>
            <a:spLocks noGrp="1"/>
          </p:cNvSpPr>
          <p:nvPr>
            <p:ph idx="1"/>
          </p:nvPr>
        </p:nvSpPr>
        <p:spPr/>
        <p:txBody>
          <a:bodyPr numCol="2">
            <a:normAutofit fontScale="92500" lnSpcReduction="20000"/>
          </a:bodyPr>
          <a:lstStyle/>
          <a:p>
            <a:r>
              <a:rPr lang="en-US"/>
              <a:t>Sequence Data Types</a:t>
            </a:r>
          </a:p>
          <a:p>
            <a:pPr lvl="1"/>
            <a:endParaRPr lang="en-US"/>
          </a:p>
          <a:p>
            <a:pPr lvl="1"/>
            <a:r>
              <a:rPr lang="en-US"/>
              <a:t>Array (List)</a:t>
            </a:r>
          </a:p>
          <a:p>
            <a:pPr lvl="2"/>
            <a:r>
              <a:rPr lang="en-US"/>
              <a:t>Ordered; duplicates allowed; can change</a:t>
            </a:r>
          </a:p>
          <a:p>
            <a:pPr lvl="2"/>
            <a:r>
              <a:rPr lang="en-US"/>
              <a:t>In python - [1, 2, 3], [ “A”, “B”, “C”]</a:t>
            </a:r>
          </a:p>
          <a:p>
            <a:pPr lvl="1"/>
            <a:endParaRPr lang="en-US"/>
          </a:p>
          <a:p>
            <a:pPr lvl="1"/>
            <a:r>
              <a:rPr lang="en-US"/>
              <a:t>Tuple</a:t>
            </a:r>
          </a:p>
          <a:p>
            <a:pPr lvl="2"/>
            <a:r>
              <a:rPr lang="en-US"/>
              <a:t>Ordered; duplicates allowed; cannot change</a:t>
            </a:r>
          </a:p>
          <a:p>
            <a:pPr lvl="2"/>
            <a:r>
              <a:rPr lang="en-US"/>
              <a:t>In python – tuple: (“a”, “t”, “g”, “c”);</a:t>
            </a:r>
          </a:p>
          <a:p>
            <a:endParaRPr lang="en-US"/>
          </a:p>
          <a:p>
            <a:endParaRPr lang="en-US"/>
          </a:p>
          <a:p>
            <a:endParaRPr lang="en-US"/>
          </a:p>
          <a:p>
            <a:r>
              <a:rPr lang="en-US"/>
              <a:t>Sets Data Types</a:t>
            </a:r>
          </a:p>
          <a:p>
            <a:pPr lvl="1"/>
            <a:endParaRPr lang="en-US"/>
          </a:p>
          <a:p>
            <a:pPr lvl="1"/>
            <a:r>
              <a:rPr lang="en-US"/>
              <a:t>Sets</a:t>
            </a:r>
          </a:p>
          <a:p>
            <a:pPr lvl="2"/>
            <a:r>
              <a:rPr lang="en-US"/>
              <a:t>Unordered; no duplicate elements</a:t>
            </a:r>
          </a:p>
          <a:p>
            <a:pPr lvl="2"/>
            <a:r>
              <a:rPr lang="en-US"/>
              <a:t>In python - Set(['John', 'Jane', 'Jack', 'Janice'])</a:t>
            </a:r>
          </a:p>
          <a:p>
            <a:endParaRPr lang="en-US"/>
          </a:p>
          <a:p>
            <a:r>
              <a:rPr lang="en-US"/>
              <a:t>Mapping Data Types</a:t>
            </a:r>
          </a:p>
          <a:p>
            <a:pPr lvl="1"/>
            <a:endParaRPr lang="en-US"/>
          </a:p>
          <a:p>
            <a:pPr lvl="1"/>
            <a:r>
              <a:rPr lang="en-US"/>
              <a:t>Hash (Dictionary)</a:t>
            </a:r>
          </a:p>
          <a:p>
            <a:pPr lvl="2"/>
            <a:r>
              <a:rPr lang="en-US"/>
              <a:t>Key / value pair</a:t>
            </a:r>
          </a:p>
          <a:p>
            <a:pPr lvl="2"/>
            <a:r>
              <a:rPr lang="en-US"/>
              <a:t>Unordered; no duplicate keys, can change</a:t>
            </a:r>
          </a:p>
          <a:p>
            <a:pPr lvl="2"/>
            <a:r>
              <a:rPr lang="en-US"/>
              <a:t>In python – { “BRCA1”: “cancer gene” }</a:t>
            </a:r>
          </a:p>
        </p:txBody>
      </p:sp>
    </p:spTree>
    <p:extLst>
      <p:ext uri="{BB962C8B-B14F-4D97-AF65-F5344CB8AC3E}">
        <p14:creationId xmlns:p14="http://schemas.microsoft.com/office/powerpoint/2010/main" val="1208162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Learning Objectives</a:t>
            </a:r>
          </a:p>
        </p:txBody>
      </p:sp>
      <p:sp>
        <p:nvSpPr>
          <p:cNvPr id="3" name="Content Placeholder 2"/>
          <p:cNvSpPr>
            <a:spLocks noGrp="1"/>
          </p:cNvSpPr>
          <p:nvPr>
            <p:ph idx="1"/>
          </p:nvPr>
        </p:nvSpPr>
        <p:spPr/>
        <p:txBody>
          <a:bodyPr numCol="1">
            <a:normAutofit/>
          </a:bodyPr>
          <a:lstStyle/>
          <a:p>
            <a:pPr lvl="0"/>
            <a:r>
              <a:rPr lang="en-US" dirty="0"/>
              <a:t>Enable you to</a:t>
            </a:r>
            <a:r>
              <a:rPr lang="is-IS" dirty="0"/>
              <a:t>…</a:t>
            </a:r>
          </a:p>
          <a:p>
            <a:pPr lvl="1"/>
            <a:r>
              <a:rPr lang="en-US" dirty="0"/>
              <a:t>compare and contrast computer hardware, software (program), and programming languages</a:t>
            </a:r>
          </a:p>
          <a:p>
            <a:pPr lvl="1"/>
            <a:r>
              <a:rPr lang="en-US" dirty="0"/>
              <a:t>communicate better with programmers, bioinformaticians</a:t>
            </a:r>
          </a:p>
          <a:p>
            <a:pPr lvl="1"/>
            <a:r>
              <a:rPr lang="en-US" dirty="0"/>
              <a:t>convert pseudocode to actual source code</a:t>
            </a:r>
          </a:p>
          <a:p>
            <a:pPr lvl="1"/>
            <a:r>
              <a:rPr lang="en-US" dirty="0"/>
              <a:t>make your research more reproducible</a:t>
            </a:r>
          </a:p>
          <a:p>
            <a:pPr lvl="0"/>
            <a:endParaRPr lang="en-US" dirty="0"/>
          </a:p>
          <a:p>
            <a:pPr lvl="0"/>
            <a:r>
              <a:rPr lang="en-US" dirty="0"/>
              <a:t>Enable you to “see” when a program would be useful</a:t>
            </a:r>
          </a:p>
          <a:p>
            <a:pPr lvl="0"/>
            <a:r>
              <a:rPr lang="en-US" dirty="0"/>
              <a:t>Enable you to think more clearly</a:t>
            </a:r>
          </a:p>
        </p:txBody>
      </p:sp>
    </p:spTree>
    <p:extLst>
      <p:ext uri="{BB962C8B-B14F-4D97-AF65-F5344CB8AC3E}">
        <p14:creationId xmlns:p14="http://schemas.microsoft.com/office/powerpoint/2010/main" val="16642643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Variables make use of data</a:t>
            </a:r>
            <a:r>
              <a:rPr lang="en-US" baseline="0"/>
              <a:t> types and structures</a:t>
            </a:r>
            <a:endParaRPr lang="en-US"/>
          </a:p>
        </p:txBody>
      </p:sp>
      <p:sp>
        <p:nvSpPr>
          <p:cNvPr id="9" name="Text Placeholder 8"/>
          <p:cNvSpPr>
            <a:spLocks noGrp="1"/>
          </p:cNvSpPr>
          <p:nvPr>
            <p:ph type="body" idx="1"/>
          </p:nvPr>
        </p:nvSpPr>
        <p:spPr/>
        <p:txBody>
          <a:bodyPr/>
          <a:lstStyle/>
          <a:p>
            <a:r>
              <a:rPr lang="en-US" dirty="0"/>
              <a:t>Variables</a:t>
            </a:r>
          </a:p>
        </p:txBody>
      </p:sp>
      <p:sp>
        <p:nvSpPr>
          <p:cNvPr id="10" name="Text Placeholder 9"/>
          <p:cNvSpPr>
            <a:spLocks noGrp="1"/>
          </p:cNvSpPr>
          <p:nvPr>
            <p:ph type="body" sz="half" idx="3"/>
          </p:nvPr>
        </p:nvSpPr>
        <p:spPr/>
        <p:txBody>
          <a:bodyPr>
            <a:normAutofit fontScale="92500" lnSpcReduction="10000"/>
          </a:bodyPr>
          <a:lstStyle/>
          <a:p>
            <a:r>
              <a:rPr lang="en-US"/>
              <a:t>Keywords / Reserved Words (python)</a:t>
            </a:r>
          </a:p>
        </p:txBody>
      </p:sp>
      <p:sp>
        <p:nvSpPr>
          <p:cNvPr id="3" name="Content Placeholder 2"/>
          <p:cNvSpPr>
            <a:spLocks noGrp="1"/>
          </p:cNvSpPr>
          <p:nvPr>
            <p:ph sz="quarter" idx="2"/>
          </p:nvPr>
        </p:nvSpPr>
        <p:spPr/>
        <p:txBody>
          <a:bodyPr>
            <a:normAutofit/>
          </a:bodyPr>
          <a:lstStyle/>
          <a:p>
            <a:r>
              <a:rPr lang="en-US" dirty="0"/>
              <a:t>A specific string that stores a value during the runtime of a program</a:t>
            </a:r>
          </a:p>
          <a:p>
            <a:endParaRPr lang="en-US" dirty="0"/>
          </a:p>
          <a:p>
            <a:r>
              <a:rPr lang="en-US" dirty="0"/>
              <a:t>Refer to a place in memory where the value is held</a:t>
            </a:r>
          </a:p>
          <a:p>
            <a:endParaRPr lang="en-US" dirty="0"/>
          </a:p>
          <a:p>
            <a:r>
              <a:rPr lang="en-US" dirty="0"/>
              <a:t>Example</a:t>
            </a:r>
          </a:p>
          <a:p>
            <a:pPr lvl="1"/>
            <a:r>
              <a:rPr lang="en-US" dirty="0" err="1"/>
              <a:t>conc</a:t>
            </a:r>
            <a:r>
              <a:rPr lang="en-US" dirty="0"/>
              <a:t> = 10</a:t>
            </a:r>
          </a:p>
        </p:txBody>
      </p:sp>
      <p:sp>
        <p:nvSpPr>
          <p:cNvPr id="4" name="Content Placeholder 3"/>
          <p:cNvSpPr>
            <a:spLocks noGrp="1"/>
          </p:cNvSpPr>
          <p:nvPr>
            <p:ph sz="quarter" idx="4"/>
          </p:nvPr>
        </p:nvSpPr>
        <p:spPr/>
        <p:txBody>
          <a:bodyPr numCol="3">
            <a:normAutofit fontScale="92500" lnSpcReduction="10000"/>
          </a:bodyPr>
          <a:lstStyle/>
          <a:p>
            <a:pPr fontAlgn="t"/>
            <a:r>
              <a:rPr lang="en-US"/>
              <a:t>and</a:t>
            </a:r>
          </a:p>
          <a:p>
            <a:pPr fontAlgn="t"/>
            <a:r>
              <a:rPr lang="en-US"/>
              <a:t>exec</a:t>
            </a:r>
          </a:p>
          <a:p>
            <a:pPr fontAlgn="t"/>
            <a:r>
              <a:rPr lang="en-US"/>
              <a:t>not</a:t>
            </a:r>
          </a:p>
          <a:p>
            <a:pPr fontAlgn="t"/>
            <a:r>
              <a:rPr lang="en-US"/>
              <a:t>assert</a:t>
            </a:r>
          </a:p>
          <a:p>
            <a:pPr fontAlgn="t"/>
            <a:r>
              <a:rPr lang="en-US"/>
              <a:t>finally</a:t>
            </a:r>
          </a:p>
          <a:p>
            <a:pPr fontAlgn="t"/>
            <a:r>
              <a:rPr lang="en-US"/>
              <a:t>or</a:t>
            </a:r>
          </a:p>
          <a:p>
            <a:pPr fontAlgn="t"/>
            <a:r>
              <a:rPr lang="en-US"/>
              <a:t>break</a:t>
            </a:r>
          </a:p>
          <a:p>
            <a:pPr fontAlgn="t"/>
            <a:r>
              <a:rPr lang="en-US"/>
              <a:t>for</a:t>
            </a:r>
          </a:p>
          <a:p>
            <a:pPr fontAlgn="t"/>
            <a:r>
              <a:rPr lang="en-US"/>
              <a:t>pass</a:t>
            </a:r>
          </a:p>
          <a:p>
            <a:pPr fontAlgn="t"/>
            <a:r>
              <a:rPr lang="en-US"/>
              <a:t>class</a:t>
            </a:r>
          </a:p>
          <a:p>
            <a:pPr fontAlgn="t"/>
            <a:r>
              <a:rPr lang="en-US"/>
              <a:t>from</a:t>
            </a:r>
          </a:p>
          <a:p>
            <a:pPr fontAlgn="t"/>
            <a:r>
              <a:rPr lang="en-US"/>
              <a:t>print</a:t>
            </a:r>
          </a:p>
          <a:p>
            <a:pPr fontAlgn="t"/>
            <a:r>
              <a:rPr lang="en-US"/>
              <a:t>continue</a:t>
            </a:r>
          </a:p>
          <a:p>
            <a:pPr fontAlgn="t"/>
            <a:r>
              <a:rPr lang="en-US"/>
              <a:t>global</a:t>
            </a:r>
          </a:p>
          <a:p>
            <a:pPr fontAlgn="t"/>
            <a:r>
              <a:rPr lang="en-US"/>
              <a:t>raise</a:t>
            </a:r>
          </a:p>
          <a:p>
            <a:pPr fontAlgn="t"/>
            <a:r>
              <a:rPr lang="en-US" err="1"/>
              <a:t>def</a:t>
            </a:r>
            <a:endParaRPr lang="en-US"/>
          </a:p>
          <a:p>
            <a:pPr fontAlgn="t"/>
            <a:r>
              <a:rPr lang="en-US"/>
              <a:t>if</a:t>
            </a:r>
          </a:p>
          <a:p>
            <a:pPr fontAlgn="t"/>
            <a:r>
              <a:rPr lang="en-US"/>
              <a:t>return</a:t>
            </a:r>
          </a:p>
          <a:p>
            <a:pPr fontAlgn="t"/>
            <a:r>
              <a:rPr lang="en-US"/>
              <a:t>del</a:t>
            </a:r>
          </a:p>
          <a:p>
            <a:pPr fontAlgn="t"/>
            <a:r>
              <a:rPr lang="en-US"/>
              <a:t>import</a:t>
            </a:r>
          </a:p>
          <a:p>
            <a:pPr fontAlgn="t"/>
            <a:r>
              <a:rPr lang="en-US"/>
              <a:t>try</a:t>
            </a:r>
          </a:p>
          <a:p>
            <a:pPr fontAlgn="t"/>
            <a:r>
              <a:rPr lang="en-US" err="1"/>
              <a:t>elif</a:t>
            </a:r>
            <a:endParaRPr lang="en-US"/>
          </a:p>
          <a:p>
            <a:pPr fontAlgn="t"/>
            <a:r>
              <a:rPr lang="en-US"/>
              <a:t>in</a:t>
            </a:r>
          </a:p>
          <a:p>
            <a:pPr fontAlgn="t"/>
            <a:r>
              <a:rPr lang="en-US"/>
              <a:t>while</a:t>
            </a:r>
          </a:p>
          <a:p>
            <a:pPr fontAlgn="t"/>
            <a:r>
              <a:rPr lang="en-US"/>
              <a:t>else</a:t>
            </a:r>
          </a:p>
          <a:p>
            <a:pPr fontAlgn="t"/>
            <a:r>
              <a:rPr lang="en-US"/>
              <a:t>is</a:t>
            </a:r>
          </a:p>
          <a:p>
            <a:pPr fontAlgn="t"/>
            <a:r>
              <a:rPr lang="en-US"/>
              <a:t>with </a:t>
            </a:r>
          </a:p>
          <a:p>
            <a:pPr fontAlgn="t"/>
            <a:r>
              <a:rPr lang="en-US"/>
              <a:t>except</a:t>
            </a:r>
          </a:p>
          <a:p>
            <a:pPr fontAlgn="t"/>
            <a:r>
              <a:rPr lang="en-US"/>
              <a:t>lambda</a:t>
            </a:r>
          </a:p>
          <a:p>
            <a:pPr fontAlgn="t"/>
            <a:r>
              <a:rPr lang="en-US"/>
              <a:t>yield</a:t>
            </a:r>
          </a:p>
        </p:txBody>
      </p:sp>
    </p:spTree>
    <p:extLst>
      <p:ext uri="{BB962C8B-B14F-4D97-AF65-F5344CB8AC3E}">
        <p14:creationId xmlns:p14="http://schemas.microsoft.com/office/powerpoint/2010/main" val="8256786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Operators</a:t>
            </a:r>
          </a:p>
        </p:txBody>
      </p:sp>
      <p:sp>
        <p:nvSpPr>
          <p:cNvPr id="36" name="Text Placeholder 35"/>
          <p:cNvSpPr>
            <a:spLocks noGrp="1"/>
          </p:cNvSpPr>
          <p:nvPr>
            <p:ph type="body" idx="1"/>
          </p:nvPr>
        </p:nvSpPr>
        <p:spPr/>
        <p:txBody>
          <a:bodyPr/>
          <a:lstStyle/>
          <a:p>
            <a:r>
              <a:rPr lang="en-US"/>
              <a:t>Definition</a:t>
            </a:r>
          </a:p>
        </p:txBody>
      </p:sp>
      <p:sp>
        <p:nvSpPr>
          <p:cNvPr id="38" name="Text Placeholder 37"/>
          <p:cNvSpPr>
            <a:spLocks noGrp="1"/>
          </p:cNvSpPr>
          <p:nvPr>
            <p:ph type="body" sz="half" idx="3"/>
          </p:nvPr>
        </p:nvSpPr>
        <p:spPr/>
        <p:txBody>
          <a:bodyPr/>
          <a:lstStyle/>
          <a:p>
            <a:r>
              <a:rPr lang="en-US" dirty="0"/>
              <a:t>Order of Operators</a:t>
            </a:r>
          </a:p>
        </p:txBody>
      </p:sp>
      <p:sp>
        <p:nvSpPr>
          <p:cNvPr id="37" name="Content Placeholder 36"/>
          <p:cNvSpPr>
            <a:spLocks noGrp="1"/>
          </p:cNvSpPr>
          <p:nvPr>
            <p:ph sz="quarter" idx="2"/>
          </p:nvPr>
        </p:nvSpPr>
        <p:spPr/>
        <p:txBody>
          <a:bodyPr/>
          <a:lstStyle/>
          <a:p>
            <a:r>
              <a:rPr lang="en-US" dirty="0"/>
              <a:t>An object that is capable of manipulating a value or operator </a:t>
            </a:r>
          </a:p>
          <a:p>
            <a:endParaRPr lang="en-US" dirty="0"/>
          </a:p>
          <a:p>
            <a:r>
              <a:rPr lang="en-US" dirty="0"/>
              <a:t>For example, in "1 + 2", the "1" and "2" are the operands and the plus symbol is the operator</a:t>
            </a:r>
          </a:p>
        </p:txBody>
      </p:sp>
      <p:graphicFrame>
        <p:nvGraphicFramePr>
          <p:cNvPr id="42" name="Content Placeholder 41"/>
          <p:cNvGraphicFramePr>
            <a:graphicFrameLocks noGrp="1"/>
          </p:cNvGraphicFramePr>
          <p:nvPr>
            <p:ph sz="quarter" idx="4"/>
            <p:extLst>
              <p:ext uri="{D42A27DB-BD31-4B8C-83A1-F6EECF244321}">
                <p14:modId xmlns:p14="http://schemas.microsoft.com/office/powerpoint/2010/main" val="358268913"/>
              </p:ext>
            </p:extLst>
          </p:nvPr>
        </p:nvGraphicFramePr>
        <p:xfrm>
          <a:off x="5389561" y="2106613"/>
          <a:ext cx="4371340" cy="3357880"/>
        </p:xfrm>
        <a:graphic>
          <a:graphicData uri="http://schemas.openxmlformats.org/drawingml/2006/table">
            <a:tbl>
              <a:tblPr firstRow="1" bandRow="1">
                <a:tableStyleId>{5C22544A-7EE6-4342-B048-85BDC9FD1C3A}</a:tableStyleId>
              </a:tblPr>
              <a:tblGrid>
                <a:gridCol w="868680">
                  <a:extLst>
                    <a:ext uri="{9D8B030D-6E8A-4147-A177-3AD203B41FA5}">
                      <a16:colId xmlns:a16="http://schemas.microsoft.com/office/drawing/2014/main" val="20000"/>
                    </a:ext>
                  </a:extLst>
                </a:gridCol>
                <a:gridCol w="1211580">
                  <a:extLst>
                    <a:ext uri="{9D8B030D-6E8A-4147-A177-3AD203B41FA5}">
                      <a16:colId xmlns:a16="http://schemas.microsoft.com/office/drawing/2014/main" val="20001"/>
                    </a:ext>
                  </a:extLst>
                </a:gridCol>
                <a:gridCol w="1104900">
                  <a:extLst>
                    <a:ext uri="{9D8B030D-6E8A-4147-A177-3AD203B41FA5}">
                      <a16:colId xmlns:a16="http://schemas.microsoft.com/office/drawing/2014/main" val="20002"/>
                    </a:ext>
                  </a:extLst>
                </a:gridCol>
                <a:gridCol w="1186180">
                  <a:extLst>
                    <a:ext uri="{9D8B030D-6E8A-4147-A177-3AD203B41FA5}">
                      <a16:colId xmlns:a16="http://schemas.microsoft.com/office/drawing/2014/main" val="20003"/>
                    </a:ext>
                  </a:extLst>
                </a:gridCol>
              </a:tblGrid>
              <a:tr h="370840">
                <a:tc>
                  <a:txBody>
                    <a:bodyPr/>
                    <a:lstStyle/>
                    <a:p>
                      <a:r>
                        <a:rPr lang="en-US" dirty="0">
                          <a:solidFill>
                            <a:schemeClr val="tx1"/>
                          </a:solidFill>
                        </a:rPr>
                        <a:t>Order</a:t>
                      </a:r>
                    </a:p>
                  </a:txBody>
                  <a:tcPr/>
                </a:tc>
                <a:tc>
                  <a:txBody>
                    <a:bodyPr/>
                    <a:lstStyle/>
                    <a:p>
                      <a:r>
                        <a:rPr lang="en-US" dirty="0">
                          <a:solidFill>
                            <a:schemeClr val="tx1"/>
                          </a:solidFill>
                        </a:rPr>
                        <a:t>Operator</a:t>
                      </a:r>
                    </a:p>
                  </a:txBody>
                  <a:tcPr/>
                </a:tc>
                <a:tc>
                  <a:txBody>
                    <a:bodyPr/>
                    <a:lstStyle/>
                    <a:p>
                      <a:r>
                        <a:rPr lang="en-US">
                          <a:solidFill>
                            <a:schemeClr val="tx1"/>
                          </a:solidFill>
                        </a:rPr>
                        <a:t>Name</a:t>
                      </a:r>
                    </a:p>
                  </a:txBody>
                  <a:tcPr/>
                </a:tc>
                <a:tc>
                  <a:txBody>
                    <a:bodyPr/>
                    <a:lstStyle/>
                    <a:p>
                      <a:r>
                        <a:rPr lang="en-US">
                          <a:solidFill>
                            <a:schemeClr val="tx1"/>
                          </a:solidFill>
                        </a:rPr>
                        <a:t>Example</a:t>
                      </a:r>
                    </a:p>
                  </a:txBody>
                  <a:tcPr/>
                </a:tc>
                <a:extLst>
                  <a:ext uri="{0D108BD9-81ED-4DB2-BD59-A6C34878D82A}">
                    <a16:rowId xmlns:a16="http://schemas.microsoft.com/office/drawing/2014/main" val="10000"/>
                  </a:ext>
                </a:extLst>
              </a:tr>
              <a:tr h="370840">
                <a:tc>
                  <a:txBody>
                    <a:bodyPr/>
                    <a:lstStyle/>
                    <a:p>
                      <a:pPr algn="ctr" fontAlgn="t"/>
                      <a:r>
                        <a:rPr lang="en-US" b="0" i="0" dirty="0">
                          <a:solidFill>
                            <a:schemeClr val="tx1"/>
                          </a:solidFill>
                          <a:effectLst/>
                          <a:latin typeface="inherit" charset="0"/>
                        </a:rPr>
                        <a:t>1</a:t>
                      </a:r>
                    </a:p>
                  </a:txBody>
                  <a:tcPr marL="76200" marR="76200" marT="76200" marB="76200"/>
                </a:tc>
                <a:tc>
                  <a:txBody>
                    <a:bodyPr/>
                    <a:lstStyle/>
                    <a:p>
                      <a:pPr algn="ctr" fontAlgn="t"/>
                      <a:r>
                        <a:rPr lang="en-US" b="1" i="0">
                          <a:solidFill>
                            <a:schemeClr val="tx1"/>
                          </a:solidFill>
                          <a:effectLst/>
                          <a:latin typeface="inherit" charset="0"/>
                        </a:rPr>
                        <a:t>=</a:t>
                      </a:r>
                      <a:endParaRPr lang="en-US" b="0" i="0">
                        <a:solidFill>
                          <a:schemeClr val="tx1"/>
                        </a:solidFill>
                        <a:effectLst/>
                        <a:latin typeface="inherit" charset="0"/>
                      </a:endParaRPr>
                    </a:p>
                  </a:txBody>
                  <a:tcPr marL="76200" marR="76200" marT="76200" marB="76200"/>
                </a:tc>
                <a:tc>
                  <a:txBody>
                    <a:bodyPr/>
                    <a:lstStyle/>
                    <a:p>
                      <a:pPr fontAlgn="t"/>
                      <a:r>
                        <a:rPr lang="en-US" b="0" i="0" u="none" strike="noStrike" dirty="0">
                          <a:solidFill>
                            <a:schemeClr val="tx1"/>
                          </a:solidFill>
                          <a:effectLst/>
                          <a:latin typeface="inherit" charset="0"/>
                        </a:rPr>
                        <a:t>Equals</a:t>
                      </a:r>
                      <a:endParaRPr lang="en-US" b="0" i="0" dirty="0">
                        <a:solidFill>
                          <a:schemeClr val="tx1"/>
                        </a:solidFill>
                        <a:effectLst/>
                        <a:latin typeface="inherit" charset="0"/>
                      </a:endParaRPr>
                    </a:p>
                  </a:txBody>
                  <a:tcPr marL="76200" marR="76200" marT="76200" marB="76200"/>
                </a:tc>
                <a:tc>
                  <a:txBody>
                    <a:bodyPr/>
                    <a:lstStyle/>
                    <a:p>
                      <a:pPr fontAlgn="t"/>
                      <a:r>
                        <a:rPr lang="en-US" b="0" i="0" dirty="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1"/>
                  </a:ext>
                </a:extLst>
              </a:tr>
              <a:tr h="370840">
                <a:tc>
                  <a:txBody>
                    <a:bodyPr/>
                    <a:lstStyle/>
                    <a:p>
                      <a:pPr algn="ctr" fontAlgn="t"/>
                      <a:r>
                        <a:rPr lang="en-US" b="0" i="0" dirty="0">
                          <a:solidFill>
                            <a:schemeClr val="tx1"/>
                          </a:solidFill>
                          <a:effectLst/>
                          <a:latin typeface="inherit" charset="0"/>
                        </a:rPr>
                        <a:t>2</a:t>
                      </a:r>
                    </a:p>
                  </a:txBody>
                  <a:tcPr marL="76200" marR="76200" marT="76200" marB="76200"/>
                </a:tc>
                <a:tc>
                  <a:txBody>
                    <a:bodyPr/>
                    <a:lstStyle/>
                    <a:p>
                      <a:pPr algn="ctr" fontAlgn="t"/>
                      <a:r>
                        <a:rPr lang="en-US" b="1" i="0">
                          <a:solidFill>
                            <a:schemeClr val="tx1"/>
                          </a:solidFill>
                          <a:effectLst/>
                          <a:latin typeface="inherit" charset="0"/>
                        </a:rPr>
                        <a:t>==</a:t>
                      </a:r>
                      <a:endParaRPr lang="en-US" b="0" i="0">
                        <a:solidFill>
                          <a:schemeClr val="tx1"/>
                        </a:solidFill>
                        <a:effectLst/>
                        <a:latin typeface="inherit" charset="0"/>
                      </a:endParaRPr>
                    </a:p>
                  </a:txBody>
                  <a:tcPr marL="76200" marR="76200" marT="76200" marB="76200"/>
                </a:tc>
                <a:tc>
                  <a:txBody>
                    <a:bodyPr/>
                    <a:lstStyle/>
                    <a:p>
                      <a:pPr fontAlgn="t"/>
                      <a:r>
                        <a:rPr lang="en-US" b="0" i="0">
                          <a:solidFill>
                            <a:schemeClr val="tx1"/>
                          </a:solidFill>
                          <a:effectLst/>
                          <a:latin typeface="inherit" charset="0"/>
                        </a:rPr>
                        <a:t>Equals</a:t>
                      </a:r>
                    </a:p>
                  </a:txBody>
                  <a:tcPr marL="76200" marR="76200" marT="76200" marB="76200"/>
                </a:tc>
                <a:tc>
                  <a:txBody>
                    <a:bodyPr/>
                    <a:lstStyle/>
                    <a:p>
                      <a:pPr fontAlgn="t"/>
                      <a:r>
                        <a:rPr lang="en-US" b="0" i="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2"/>
                  </a:ext>
                </a:extLst>
              </a:tr>
              <a:tr h="370840">
                <a:tc>
                  <a:txBody>
                    <a:bodyPr/>
                    <a:lstStyle/>
                    <a:p>
                      <a:pPr algn="ctr" fontAlgn="t"/>
                      <a:r>
                        <a:rPr lang="en-US" b="0" i="0" dirty="0">
                          <a:solidFill>
                            <a:schemeClr val="tx1"/>
                          </a:solidFill>
                          <a:effectLst/>
                          <a:latin typeface="inherit" charset="0"/>
                        </a:rPr>
                        <a:t>3</a:t>
                      </a:r>
                      <a:endParaRPr lang="ru-RU" b="0" i="0" dirty="0">
                        <a:solidFill>
                          <a:schemeClr val="tx1"/>
                        </a:solidFill>
                        <a:effectLst/>
                        <a:latin typeface="inherit" charset="0"/>
                      </a:endParaRPr>
                    </a:p>
                  </a:txBody>
                  <a:tcPr marL="76200" marR="76200" marT="76200" marB="76200"/>
                </a:tc>
                <a:tc>
                  <a:txBody>
                    <a:bodyPr/>
                    <a:lstStyle/>
                    <a:p>
                      <a:pPr algn="ctr" fontAlgn="t"/>
                      <a:r>
                        <a:rPr lang="ru-RU" b="1" i="0">
                          <a:solidFill>
                            <a:schemeClr val="tx1"/>
                          </a:solidFill>
                          <a:effectLst/>
                          <a:latin typeface="inherit" charset="0"/>
                        </a:rPr>
                        <a:t>!=</a:t>
                      </a:r>
                      <a:endParaRPr lang="ru-RU" b="0" i="0">
                        <a:solidFill>
                          <a:schemeClr val="tx1"/>
                        </a:solidFill>
                        <a:effectLst/>
                        <a:latin typeface="inherit" charset="0"/>
                      </a:endParaRPr>
                    </a:p>
                  </a:txBody>
                  <a:tcPr marL="76200" marR="76200" marT="76200" marB="76200"/>
                </a:tc>
                <a:tc>
                  <a:txBody>
                    <a:bodyPr/>
                    <a:lstStyle/>
                    <a:p>
                      <a:pPr fontAlgn="t"/>
                      <a:r>
                        <a:rPr lang="en-US" b="0" i="0">
                          <a:solidFill>
                            <a:schemeClr val="tx1"/>
                          </a:solidFill>
                          <a:effectLst/>
                          <a:latin typeface="inherit" charset="0"/>
                        </a:rPr>
                        <a:t>Not equal</a:t>
                      </a:r>
                    </a:p>
                  </a:txBody>
                  <a:tcPr marL="76200" marR="76200" marT="76200" marB="76200"/>
                </a:tc>
                <a:tc>
                  <a:txBody>
                    <a:bodyPr/>
                    <a:lstStyle/>
                    <a:p>
                      <a:pPr fontAlgn="t"/>
                      <a:r>
                        <a:rPr lang="fr-FR" b="0" i="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3"/>
                  </a:ext>
                </a:extLst>
              </a:tr>
              <a:tr h="370840">
                <a:tc>
                  <a:txBody>
                    <a:bodyPr/>
                    <a:lstStyle/>
                    <a:p>
                      <a:pPr algn="ctr" fontAlgn="t"/>
                      <a:r>
                        <a:rPr lang="en-US" b="0" i="0" dirty="0">
                          <a:solidFill>
                            <a:schemeClr val="tx1"/>
                          </a:solidFill>
                          <a:effectLst/>
                          <a:latin typeface="inherit" charset="0"/>
                        </a:rPr>
                        <a:t>4</a:t>
                      </a:r>
                    </a:p>
                  </a:txBody>
                  <a:tcPr marL="76200" marR="76200" marT="76200" marB="76200"/>
                </a:tc>
                <a:tc>
                  <a:txBody>
                    <a:bodyPr/>
                    <a:lstStyle/>
                    <a:p>
                      <a:pPr algn="ctr" fontAlgn="t"/>
                      <a:r>
                        <a:rPr lang="en-US" b="1" i="0">
                          <a:solidFill>
                            <a:schemeClr val="tx1"/>
                          </a:solidFill>
                          <a:effectLst/>
                          <a:latin typeface="inherit" charset="0"/>
                        </a:rPr>
                        <a:t>+</a:t>
                      </a:r>
                      <a:endParaRPr lang="en-US" b="0" i="0">
                        <a:solidFill>
                          <a:schemeClr val="tx1"/>
                        </a:solidFill>
                        <a:effectLst/>
                        <a:latin typeface="inherit" charset="0"/>
                      </a:endParaRPr>
                    </a:p>
                  </a:txBody>
                  <a:tcPr marL="76200" marR="76200" marT="76200" marB="76200"/>
                </a:tc>
                <a:tc>
                  <a:txBody>
                    <a:bodyPr/>
                    <a:lstStyle/>
                    <a:p>
                      <a:pPr fontAlgn="t"/>
                      <a:r>
                        <a:rPr lang="en-US" b="0" i="0" u="none" strike="noStrike" dirty="0">
                          <a:solidFill>
                            <a:schemeClr val="tx1"/>
                          </a:solidFill>
                          <a:effectLst/>
                          <a:latin typeface="inherit" charset="0"/>
                        </a:rPr>
                        <a:t>Plus</a:t>
                      </a:r>
                      <a:endParaRPr lang="en-US" b="0" i="0" dirty="0">
                        <a:solidFill>
                          <a:schemeClr val="tx1"/>
                        </a:solidFill>
                        <a:effectLst/>
                        <a:latin typeface="inherit" charset="0"/>
                      </a:endParaRPr>
                    </a:p>
                  </a:txBody>
                  <a:tcPr marL="76200" marR="76200" marT="76200" marB="76200"/>
                </a:tc>
                <a:tc>
                  <a:txBody>
                    <a:bodyPr/>
                    <a:lstStyle/>
                    <a:p>
                      <a:pPr fontAlgn="t"/>
                      <a:r>
                        <a:rPr lang="de-DE" b="0" i="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4"/>
                  </a:ext>
                </a:extLst>
              </a:tr>
              <a:tr h="370840">
                <a:tc>
                  <a:txBody>
                    <a:bodyPr/>
                    <a:lstStyle/>
                    <a:p>
                      <a:pPr algn="ctr" fontAlgn="t"/>
                      <a:r>
                        <a:rPr lang="en-US" b="0" i="0" dirty="0">
                          <a:solidFill>
                            <a:schemeClr val="tx1"/>
                          </a:solidFill>
                          <a:effectLst/>
                          <a:latin typeface="inherit" charset="0"/>
                        </a:rPr>
                        <a:t>5</a:t>
                      </a:r>
                    </a:p>
                  </a:txBody>
                  <a:tcPr marL="76200" marR="76200" marT="76200" marB="76200"/>
                </a:tc>
                <a:tc>
                  <a:txBody>
                    <a:bodyPr/>
                    <a:lstStyle/>
                    <a:p>
                      <a:pPr algn="ctr" fontAlgn="t"/>
                      <a:r>
                        <a:rPr lang="en-US" b="1" i="0">
                          <a:solidFill>
                            <a:schemeClr val="tx1"/>
                          </a:solidFill>
                          <a:effectLst/>
                          <a:latin typeface="inherit" charset="0"/>
                        </a:rPr>
                        <a:t>-</a:t>
                      </a:r>
                      <a:endParaRPr lang="en-US" b="0" i="0">
                        <a:solidFill>
                          <a:schemeClr val="tx1"/>
                        </a:solidFill>
                        <a:effectLst/>
                        <a:latin typeface="inherit" charset="0"/>
                      </a:endParaRPr>
                    </a:p>
                  </a:txBody>
                  <a:tcPr marL="76200" marR="76200" marT="76200" marB="76200"/>
                </a:tc>
                <a:tc>
                  <a:txBody>
                    <a:bodyPr/>
                    <a:lstStyle/>
                    <a:p>
                      <a:pPr fontAlgn="t"/>
                      <a:r>
                        <a:rPr lang="en-US" b="0" i="0" u="none" strike="noStrike" dirty="0">
                          <a:solidFill>
                            <a:schemeClr val="tx1"/>
                          </a:solidFill>
                          <a:effectLst/>
                          <a:latin typeface="inherit" charset="0"/>
                        </a:rPr>
                        <a:t>Minus</a:t>
                      </a:r>
                      <a:endParaRPr lang="en-US" b="0" i="0" dirty="0">
                        <a:solidFill>
                          <a:schemeClr val="tx1"/>
                        </a:solidFill>
                        <a:effectLst/>
                        <a:latin typeface="inherit" charset="0"/>
                      </a:endParaRPr>
                    </a:p>
                  </a:txBody>
                  <a:tcPr marL="76200" marR="76200" marT="76200" marB="76200"/>
                </a:tc>
                <a:tc>
                  <a:txBody>
                    <a:bodyPr/>
                    <a:lstStyle/>
                    <a:p>
                      <a:pPr fontAlgn="t"/>
                      <a:r>
                        <a:rPr lang="it-IT" b="0" i="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5"/>
                  </a:ext>
                </a:extLst>
              </a:tr>
              <a:tr h="370840">
                <a:tc>
                  <a:txBody>
                    <a:bodyPr/>
                    <a:lstStyle/>
                    <a:p>
                      <a:pPr algn="ctr" fontAlgn="t"/>
                      <a:r>
                        <a:rPr lang="en-US" b="0" i="0" dirty="0">
                          <a:solidFill>
                            <a:schemeClr val="tx1"/>
                          </a:solidFill>
                          <a:effectLst/>
                          <a:latin typeface="inherit" charset="0"/>
                        </a:rPr>
                        <a:t>6</a:t>
                      </a:r>
                      <a:endParaRPr lang="bg-BG" b="0" i="0" dirty="0">
                        <a:solidFill>
                          <a:schemeClr val="tx1"/>
                        </a:solidFill>
                        <a:effectLst/>
                        <a:latin typeface="inherit" charset="0"/>
                      </a:endParaRPr>
                    </a:p>
                  </a:txBody>
                  <a:tcPr marL="76200" marR="76200" marT="76200" marB="76200"/>
                </a:tc>
                <a:tc>
                  <a:txBody>
                    <a:bodyPr/>
                    <a:lstStyle/>
                    <a:p>
                      <a:pPr algn="ctr" fontAlgn="t"/>
                      <a:r>
                        <a:rPr lang="bg-BG" b="1" i="0">
                          <a:solidFill>
                            <a:schemeClr val="tx1"/>
                          </a:solidFill>
                          <a:effectLst/>
                          <a:latin typeface="inherit" charset="0"/>
                        </a:rPr>
                        <a:t>/</a:t>
                      </a:r>
                      <a:endParaRPr lang="bg-BG" b="0" i="0">
                        <a:solidFill>
                          <a:schemeClr val="tx1"/>
                        </a:solidFill>
                        <a:effectLst/>
                        <a:latin typeface="inherit" charset="0"/>
                      </a:endParaRPr>
                    </a:p>
                  </a:txBody>
                  <a:tcPr marL="76200" marR="76200" marT="76200" marB="76200"/>
                </a:tc>
                <a:tc>
                  <a:txBody>
                    <a:bodyPr/>
                    <a:lstStyle/>
                    <a:p>
                      <a:pPr fontAlgn="t"/>
                      <a:r>
                        <a:rPr lang="en-US" b="0" i="0" u="none" strike="noStrike" dirty="0">
                          <a:solidFill>
                            <a:schemeClr val="tx1"/>
                          </a:solidFill>
                          <a:effectLst/>
                          <a:latin typeface="inherit" charset="0"/>
                        </a:rPr>
                        <a:t>Divide</a:t>
                      </a:r>
                      <a:endParaRPr lang="en-US" b="0" i="0" dirty="0">
                        <a:solidFill>
                          <a:schemeClr val="tx1"/>
                        </a:solidFill>
                        <a:effectLst/>
                        <a:latin typeface="inherit" charset="0"/>
                      </a:endParaRPr>
                    </a:p>
                  </a:txBody>
                  <a:tcPr marL="76200" marR="76200" marT="76200" marB="76200"/>
                </a:tc>
                <a:tc>
                  <a:txBody>
                    <a:bodyPr/>
                    <a:lstStyle/>
                    <a:p>
                      <a:pPr fontAlgn="t"/>
                      <a:r>
                        <a:rPr lang="bg-BG" b="0" i="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6"/>
                  </a:ext>
                </a:extLst>
              </a:tr>
              <a:tr h="370840">
                <a:tc>
                  <a:txBody>
                    <a:bodyPr/>
                    <a:lstStyle/>
                    <a:p>
                      <a:pPr algn="ctr" fontAlgn="t"/>
                      <a:r>
                        <a:rPr lang="en-US" b="0" i="0" dirty="0">
                          <a:solidFill>
                            <a:schemeClr val="tx1"/>
                          </a:solidFill>
                          <a:effectLst/>
                          <a:latin typeface="inherit" charset="0"/>
                        </a:rPr>
                        <a:t>7</a:t>
                      </a:r>
                    </a:p>
                  </a:txBody>
                  <a:tcPr marL="76200" marR="76200" marT="76200" marB="76200"/>
                </a:tc>
                <a:tc>
                  <a:txBody>
                    <a:bodyPr/>
                    <a:lstStyle/>
                    <a:p>
                      <a:pPr algn="ctr" fontAlgn="t"/>
                      <a:r>
                        <a:rPr lang="en-US" b="1" i="0">
                          <a:solidFill>
                            <a:schemeClr val="tx1"/>
                          </a:solidFill>
                          <a:effectLst/>
                          <a:latin typeface="inherit" charset="0"/>
                        </a:rPr>
                        <a:t>*</a:t>
                      </a:r>
                      <a:endParaRPr lang="en-US" b="0" i="0">
                        <a:solidFill>
                          <a:schemeClr val="tx1"/>
                        </a:solidFill>
                        <a:effectLst/>
                        <a:latin typeface="inherit" charset="0"/>
                      </a:endParaRPr>
                    </a:p>
                  </a:txBody>
                  <a:tcPr marL="76200" marR="76200" marT="76200" marB="76200"/>
                </a:tc>
                <a:tc>
                  <a:txBody>
                    <a:bodyPr/>
                    <a:lstStyle/>
                    <a:p>
                      <a:pPr fontAlgn="t"/>
                      <a:r>
                        <a:rPr lang="en-US" b="0" i="0" dirty="0">
                          <a:solidFill>
                            <a:schemeClr val="tx1"/>
                          </a:solidFill>
                          <a:effectLst/>
                          <a:latin typeface="inherit" charset="0"/>
                        </a:rPr>
                        <a:t>Times</a:t>
                      </a:r>
                    </a:p>
                  </a:txBody>
                  <a:tcPr marL="76200" marR="76200" marT="76200" marB="76200"/>
                </a:tc>
                <a:tc>
                  <a:txBody>
                    <a:bodyPr/>
                    <a:lstStyle/>
                    <a:p>
                      <a:pPr fontAlgn="t"/>
                      <a:r>
                        <a:rPr lang="en-US" b="0" i="0" dirty="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3758764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Statements</a:t>
            </a:r>
          </a:p>
        </p:txBody>
      </p:sp>
      <p:sp>
        <p:nvSpPr>
          <p:cNvPr id="4" name="Text Placeholder 3"/>
          <p:cNvSpPr>
            <a:spLocks noGrp="1"/>
          </p:cNvSpPr>
          <p:nvPr>
            <p:ph type="body" idx="1"/>
          </p:nvPr>
        </p:nvSpPr>
        <p:spPr/>
        <p:txBody>
          <a:bodyPr/>
          <a:lstStyle/>
          <a:p>
            <a:r>
              <a:rPr lang="en-US"/>
              <a:t>Definition</a:t>
            </a:r>
          </a:p>
        </p:txBody>
      </p:sp>
      <p:sp>
        <p:nvSpPr>
          <p:cNvPr id="6" name="Text Placeholder 5"/>
          <p:cNvSpPr>
            <a:spLocks noGrp="1"/>
          </p:cNvSpPr>
          <p:nvPr>
            <p:ph type="body" sz="half" idx="3"/>
          </p:nvPr>
        </p:nvSpPr>
        <p:spPr/>
        <p:txBody>
          <a:bodyPr/>
          <a:lstStyle/>
          <a:p>
            <a:r>
              <a:rPr lang="en-US"/>
              <a:t>Example(s)</a:t>
            </a:r>
          </a:p>
        </p:txBody>
      </p:sp>
      <p:sp>
        <p:nvSpPr>
          <p:cNvPr id="5" name="Content Placeholder 4"/>
          <p:cNvSpPr>
            <a:spLocks noGrp="1"/>
          </p:cNvSpPr>
          <p:nvPr>
            <p:ph sz="quarter" idx="2"/>
          </p:nvPr>
        </p:nvSpPr>
        <p:spPr/>
        <p:txBody>
          <a:bodyPr/>
          <a:lstStyle/>
          <a:p>
            <a:r>
              <a:rPr lang="en-US" dirty="0"/>
              <a:t>A statement that is true only for certain values (conditions) of the variables or symbols</a:t>
            </a:r>
          </a:p>
        </p:txBody>
      </p:sp>
      <p:sp>
        <p:nvSpPr>
          <p:cNvPr id="7" name="Content Placeholder 6"/>
          <p:cNvSpPr>
            <a:spLocks noGrp="1"/>
          </p:cNvSpPr>
          <p:nvPr>
            <p:ph sz="quarter" idx="4"/>
          </p:nvPr>
        </p:nvSpPr>
        <p:spPr/>
        <p:txBody>
          <a:bodyPr/>
          <a:lstStyle/>
          <a:p>
            <a:pPr marL="0" indent="0">
              <a:buNone/>
            </a:pPr>
            <a:r>
              <a:rPr lang="en-US" dirty="0"/>
              <a:t>If </a:t>
            </a:r>
            <a:r>
              <a:rPr lang="en-US" dirty="0" err="1"/>
              <a:t>conc</a:t>
            </a:r>
            <a:r>
              <a:rPr lang="en-US" dirty="0"/>
              <a:t> == 10:</a:t>
            </a:r>
          </a:p>
          <a:p>
            <a:pPr marL="228600" lvl="1" indent="0">
              <a:buNone/>
            </a:pPr>
            <a:r>
              <a:rPr lang="en-US" dirty="0"/>
              <a:t>print(“Concentrations is 10 mm”)</a:t>
            </a:r>
          </a:p>
          <a:p>
            <a:pPr marL="7938" lvl="1" indent="0">
              <a:buNone/>
            </a:pPr>
            <a:r>
              <a:rPr lang="en-US" dirty="0"/>
              <a:t>else:</a:t>
            </a:r>
          </a:p>
          <a:p>
            <a:pPr marL="228600" lvl="1" indent="0">
              <a:buNone/>
            </a:pPr>
            <a:r>
              <a:rPr lang="en-US" dirty="0"/>
              <a:t>print(“Concentration is not 10 mm”)</a:t>
            </a:r>
          </a:p>
        </p:txBody>
      </p:sp>
    </p:spTree>
    <p:extLst>
      <p:ext uri="{BB962C8B-B14F-4D97-AF65-F5344CB8AC3E}">
        <p14:creationId xmlns:p14="http://schemas.microsoft.com/office/powerpoint/2010/main" val="16630645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Loops</a:t>
            </a:r>
          </a:p>
        </p:txBody>
      </p:sp>
      <p:sp>
        <p:nvSpPr>
          <p:cNvPr id="3" name="Content Placeholder 2"/>
          <p:cNvSpPr>
            <a:spLocks noGrp="1"/>
          </p:cNvSpPr>
          <p:nvPr>
            <p:ph sz="half" idx="1"/>
          </p:nvPr>
        </p:nvSpPr>
        <p:spPr/>
        <p:txBody>
          <a:bodyPr>
            <a:normAutofit fontScale="85000" lnSpcReduction="10000"/>
          </a:bodyPr>
          <a:lstStyle/>
          <a:p>
            <a:r>
              <a:rPr lang="en-US" dirty="0"/>
              <a:t>For loop</a:t>
            </a:r>
            <a:r>
              <a:rPr lang="is-IS" dirty="0"/>
              <a:t>…</a:t>
            </a:r>
          </a:p>
          <a:p>
            <a:pPr lvl="1"/>
            <a:r>
              <a:rPr lang="is-IS" dirty="0"/>
              <a:t>Execute a known number of times</a:t>
            </a:r>
          </a:p>
          <a:p>
            <a:pPr lvl="1"/>
            <a:endParaRPr lang="is-IS" dirty="0"/>
          </a:p>
          <a:p>
            <a:r>
              <a:rPr lang="is-IS" dirty="0"/>
              <a:t>While loop</a:t>
            </a:r>
          </a:p>
          <a:p>
            <a:pPr lvl="1"/>
            <a:r>
              <a:rPr lang="is-IS" dirty="0"/>
              <a:t>Execute while some condition is met</a:t>
            </a:r>
            <a:endParaRPr lang="en-US" dirty="0"/>
          </a:p>
        </p:txBody>
      </p:sp>
      <p:sp>
        <p:nvSpPr>
          <p:cNvPr id="4" name="Content Placeholder 3"/>
          <p:cNvSpPr>
            <a:spLocks noGrp="1"/>
          </p:cNvSpPr>
          <p:nvPr>
            <p:ph sz="half" idx="2"/>
          </p:nvPr>
        </p:nvSpPr>
        <p:spPr/>
        <p:txBody>
          <a:bodyPr>
            <a:normAutofit fontScale="85000" lnSpcReduction="10000"/>
          </a:bodyPr>
          <a:lstStyle/>
          <a:p>
            <a:r>
              <a:rPr lang="en-US" sz="2000" i="1" dirty="0">
                <a:latin typeface="Courier" charset="0"/>
                <a:ea typeface="Courier" charset="0"/>
                <a:cs typeface="Courier" charset="0"/>
              </a:rPr>
              <a:t># Measure some strings:</a:t>
            </a:r>
            <a:r>
              <a:rPr lang="en-US" sz="2000" dirty="0">
                <a:latin typeface="Courier" charset="0"/>
                <a:ea typeface="Courier" charset="0"/>
                <a:cs typeface="Courier" charset="0"/>
              </a:rPr>
              <a:t> </a:t>
            </a:r>
            <a:r>
              <a:rPr lang="en-US" sz="2000" b="1" dirty="0">
                <a:latin typeface="Courier" charset="0"/>
                <a:ea typeface="Courier" charset="0"/>
                <a:cs typeface="Courier" charset="0"/>
              </a:rPr>
              <a:t>... </a:t>
            </a:r>
          </a:p>
          <a:p>
            <a:r>
              <a:rPr lang="en-US" sz="2000" dirty="0">
                <a:latin typeface="Courier" charset="0"/>
                <a:ea typeface="Courier" charset="0"/>
                <a:cs typeface="Courier" charset="0"/>
              </a:rPr>
              <a:t>words = ['cat', 'window', 'defenestrate']</a:t>
            </a:r>
          </a:p>
          <a:p>
            <a:r>
              <a:rPr lang="en-US" sz="2000" b="1" dirty="0">
                <a:latin typeface="Courier" charset="0"/>
                <a:ea typeface="Courier" charset="0"/>
                <a:cs typeface="Courier" charset="0"/>
              </a:rPr>
              <a:t>for</a:t>
            </a:r>
            <a:r>
              <a:rPr lang="en-US" sz="2000" dirty="0">
                <a:latin typeface="Courier" charset="0"/>
                <a:ea typeface="Courier" charset="0"/>
                <a:cs typeface="Courier" charset="0"/>
              </a:rPr>
              <a:t> w </a:t>
            </a:r>
            <a:r>
              <a:rPr lang="en-US" sz="2000" b="1" dirty="0">
                <a:latin typeface="Courier" charset="0"/>
                <a:ea typeface="Courier" charset="0"/>
                <a:cs typeface="Courier" charset="0"/>
              </a:rPr>
              <a:t>in</a:t>
            </a:r>
            <a:r>
              <a:rPr lang="en-US" sz="2000" dirty="0">
                <a:latin typeface="Courier" charset="0"/>
                <a:ea typeface="Courier" charset="0"/>
                <a:cs typeface="Courier" charset="0"/>
              </a:rPr>
              <a:t> words:</a:t>
            </a:r>
            <a:endParaRPr lang="en-US" sz="2000" b="1" dirty="0">
              <a:latin typeface="Courier" charset="0"/>
              <a:ea typeface="Courier" charset="0"/>
              <a:cs typeface="Courier" charset="0"/>
            </a:endParaRPr>
          </a:p>
          <a:p>
            <a:pPr lvl="1"/>
            <a:r>
              <a:rPr lang="en-US" sz="2000" dirty="0">
                <a:latin typeface="Courier" charset="0"/>
                <a:ea typeface="Courier" charset="0"/>
                <a:cs typeface="Courier" charset="0"/>
              </a:rPr>
              <a:t>print(w, </a:t>
            </a:r>
            <a:r>
              <a:rPr lang="en-US" sz="2000" dirty="0" err="1">
                <a:latin typeface="Courier" charset="0"/>
                <a:ea typeface="Courier" charset="0"/>
                <a:cs typeface="Courier" charset="0"/>
              </a:rPr>
              <a:t>len</a:t>
            </a:r>
            <a:r>
              <a:rPr lang="en-US" sz="2000" dirty="0">
                <a:latin typeface="Courier" charset="0"/>
                <a:ea typeface="Courier" charset="0"/>
                <a:cs typeface="Courier" charset="0"/>
              </a:rPr>
              <a:t>(w))</a:t>
            </a:r>
          </a:p>
          <a:p>
            <a:pPr lvl="1"/>
            <a:endParaRPr lang="en-US" sz="2000" dirty="0">
              <a:latin typeface="Courier" charset="0"/>
              <a:ea typeface="Courier" charset="0"/>
              <a:cs typeface="Courier" charset="0"/>
            </a:endParaRPr>
          </a:p>
          <a:p>
            <a:r>
              <a:rPr lang="en-US" sz="2000" b="1" dirty="0" err="1">
                <a:latin typeface="Courier" charset="0"/>
                <a:ea typeface="Courier" charset="0"/>
                <a:cs typeface="Courier" charset="0"/>
              </a:rPr>
              <a:t>def</a:t>
            </a:r>
            <a:r>
              <a:rPr lang="en-US" sz="2000" dirty="0">
                <a:latin typeface="Courier" charset="0"/>
                <a:ea typeface="Courier" charset="0"/>
                <a:cs typeface="Courier" charset="0"/>
              </a:rPr>
              <a:t> fib(n):</a:t>
            </a:r>
          </a:p>
          <a:p>
            <a:pPr lvl="1"/>
            <a:r>
              <a:rPr lang="en-US" i="1" dirty="0">
                <a:latin typeface="Courier" charset="0"/>
                <a:ea typeface="Courier" charset="0"/>
                <a:cs typeface="Courier" charset="0"/>
              </a:rPr>
              <a:t># write Fibonacci series up to n</a:t>
            </a:r>
            <a:r>
              <a:rPr lang="en-US" dirty="0">
                <a:latin typeface="Courier" charset="0"/>
                <a:ea typeface="Courier" charset="0"/>
                <a:cs typeface="Courier" charset="0"/>
              </a:rPr>
              <a:t> </a:t>
            </a:r>
            <a:r>
              <a:rPr lang="en-US" i="1" dirty="0">
                <a:latin typeface="Courier" charset="0"/>
                <a:ea typeface="Courier" charset="0"/>
                <a:cs typeface="Courier" charset="0"/>
              </a:rPr>
              <a:t>""Print a Fibonacci series up to n."""</a:t>
            </a:r>
            <a:r>
              <a:rPr lang="en-US" dirty="0">
                <a:latin typeface="Courier" charset="0"/>
                <a:ea typeface="Courier" charset="0"/>
                <a:cs typeface="Courier" charset="0"/>
              </a:rPr>
              <a:t> </a:t>
            </a:r>
          </a:p>
          <a:p>
            <a:pPr lvl="1"/>
            <a:r>
              <a:rPr lang="en-US" dirty="0">
                <a:latin typeface="Courier" charset="0"/>
                <a:ea typeface="Courier" charset="0"/>
                <a:cs typeface="Courier" charset="0"/>
              </a:rPr>
              <a:t>a, b = 0, 1</a:t>
            </a:r>
          </a:p>
          <a:p>
            <a:pPr lvl="1"/>
            <a:r>
              <a:rPr lang="en-US" b="1" dirty="0">
                <a:latin typeface="Courier" charset="0"/>
                <a:ea typeface="Courier" charset="0"/>
                <a:cs typeface="Courier" charset="0"/>
              </a:rPr>
              <a:t>while</a:t>
            </a:r>
            <a:r>
              <a:rPr lang="en-US" dirty="0">
                <a:latin typeface="Courier" charset="0"/>
                <a:ea typeface="Courier" charset="0"/>
                <a:cs typeface="Courier" charset="0"/>
              </a:rPr>
              <a:t> a &lt; n:</a:t>
            </a:r>
          </a:p>
          <a:p>
            <a:pPr lvl="2"/>
            <a:r>
              <a:rPr lang="en-US" dirty="0">
                <a:latin typeface="Courier" charset="0"/>
                <a:ea typeface="Courier" charset="0"/>
                <a:cs typeface="Courier" charset="0"/>
              </a:rPr>
              <a:t>print(a, end=' ') </a:t>
            </a:r>
          </a:p>
          <a:p>
            <a:pPr lvl="2"/>
            <a:r>
              <a:rPr lang="en-US" dirty="0">
                <a:latin typeface="Courier" charset="0"/>
                <a:ea typeface="Courier" charset="0"/>
                <a:cs typeface="Courier" charset="0"/>
              </a:rPr>
              <a:t>a, b = b, </a:t>
            </a:r>
            <a:r>
              <a:rPr lang="en-US" dirty="0" err="1">
                <a:latin typeface="Courier" charset="0"/>
                <a:ea typeface="Courier" charset="0"/>
                <a:cs typeface="Courier" charset="0"/>
              </a:rPr>
              <a:t>a+b</a:t>
            </a:r>
            <a:endParaRPr lang="en-US" dirty="0">
              <a:latin typeface="Courier" charset="0"/>
              <a:ea typeface="Courier" charset="0"/>
              <a:cs typeface="Courier" charset="0"/>
            </a:endParaRPr>
          </a:p>
          <a:p>
            <a:pPr lvl="1"/>
            <a:r>
              <a:rPr lang="en-US" dirty="0">
                <a:latin typeface="Courier" charset="0"/>
                <a:ea typeface="Courier" charset="0"/>
                <a:cs typeface="Courier" charset="0"/>
              </a:rPr>
              <a:t>print()</a:t>
            </a:r>
          </a:p>
        </p:txBody>
      </p:sp>
    </p:spTree>
    <p:extLst>
      <p:ext uri="{BB962C8B-B14F-4D97-AF65-F5344CB8AC3E}">
        <p14:creationId xmlns:p14="http://schemas.microsoft.com/office/powerpoint/2010/main" val="6181298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Functions</a:t>
            </a:r>
          </a:p>
        </p:txBody>
      </p:sp>
      <p:sp>
        <p:nvSpPr>
          <p:cNvPr id="5" name="Text Placeholder 4"/>
          <p:cNvSpPr>
            <a:spLocks noGrp="1"/>
          </p:cNvSpPr>
          <p:nvPr>
            <p:ph type="body" idx="1"/>
          </p:nvPr>
        </p:nvSpPr>
        <p:spPr/>
        <p:txBody>
          <a:bodyPr/>
          <a:lstStyle/>
          <a:p>
            <a:r>
              <a:rPr lang="en-US"/>
              <a:t>Definition</a:t>
            </a:r>
          </a:p>
        </p:txBody>
      </p:sp>
      <p:sp>
        <p:nvSpPr>
          <p:cNvPr id="6" name="Text Placeholder 5"/>
          <p:cNvSpPr>
            <a:spLocks noGrp="1"/>
          </p:cNvSpPr>
          <p:nvPr>
            <p:ph type="body" sz="half" idx="3"/>
          </p:nvPr>
        </p:nvSpPr>
        <p:spPr/>
        <p:txBody>
          <a:bodyPr/>
          <a:lstStyle/>
          <a:p>
            <a:r>
              <a:rPr lang="en-US"/>
              <a:t>Example</a:t>
            </a:r>
          </a:p>
        </p:txBody>
      </p:sp>
      <p:sp>
        <p:nvSpPr>
          <p:cNvPr id="3" name="Content Placeholder 2"/>
          <p:cNvSpPr>
            <a:spLocks noGrp="1"/>
          </p:cNvSpPr>
          <p:nvPr>
            <p:ph sz="quarter" idx="2"/>
          </p:nvPr>
        </p:nvSpPr>
        <p:spPr/>
        <p:txBody>
          <a:bodyPr/>
          <a:lstStyle/>
          <a:p>
            <a:r>
              <a:rPr lang="en-US"/>
              <a:t>A basic task of a computer, especially one that corresponds to a single instruction from the user.</a:t>
            </a:r>
          </a:p>
          <a:p>
            <a:endParaRPr lang="en-US"/>
          </a:p>
          <a:p>
            <a:r>
              <a:rPr lang="en-US"/>
              <a:t>When an task needs to be performed more then once, it is a good opportunity to convert that code into a function</a:t>
            </a:r>
          </a:p>
        </p:txBody>
      </p:sp>
      <p:sp>
        <p:nvSpPr>
          <p:cNvPr id="7" name="Content Placeholder 6"/>
          <p:cNvSpPr>
            <a:spLocks noGrp="1"/>
          </p:cNvSpPr>
          <p:nvPr>
            <p:ph sz="quarter" idx="4"/>
          </p:nvPr>
        </p:nvSpPr>
        <p:spPr/>
        <p:txBody>
          <a:bodyPr/>
          <a:lstStyle/>
          <a:p>
            <a:pPr marL="0" indent="0">
              <a:buNone/>
            </a:pPr>
            <a:r>
              <a:rPr lang="en-US" err="1">
                <a:latin typeface="Courier" charset="0"/>
                <a:ea typeface="Courier" charset="0"/>
                <a:cs typeface="Courier" charset="0"/>
              </a:rPr>
              <a:t>def</a:t>
            </a:r>
            <a:r>
              <a:rPr lang="en-US">
                <a:latin typeface="Courier" charset="0"/>
                <a:ea typeface="Courier" charset="0"/>
                <a:cs typeface="Courier" charset="0"/>
              </a:rPr>
              <a:t> multiply(num1, num2):</a:t>
            </a:r>
          </a:p>
          <a:p>
            <a:pPr marL="0" indent="0">
              <a:buNone/>
            </a:pPr>
            <a:r>
              <a:rPr lang="en-US">
                <a:latin typeface="Courier" charset="0"/>
                <a:ea typeface="Courier" charset="0"/>
                <a:cs typeface="Courier" charset="0"/>
              </a:rPr>
              <a:t>    answer = num1 * num2</a:t>
            </a:r>
          </a:p>
          <a:p>
            <a:pPr marL="0" indent="0">
              <a:buNone/>
            </a:pPr>
            <a:r>
              <a:rPr lang="en-US">
                <a:latin typeface="Courier" charset="0"/>
                <a:ea typeface="Courier" charset="0"/>
                <a:cs typeface="Courier" charset="0"/>
              </a:rPr>
              <a:t>    return answer</a:t>
            </a:r>
          </a:p>
        </p:txBody>
      </p:sp>
    </p:spTree>
    <p:extLst>
      <p:ext uri="{BB962C8B-B14F-4D97-AF65-F5344CB8AC3E}">
        <p14:creationId xmlns:p14="http://schemas.microsoft.com/office/powerpoint/2010/main" val="14512988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Input / Output</a:t>
            </a:r>
          </a:p>
        </p:txBody>
      </p:sp>
      <p:sp>
        <p:nvSpPr>
          <p:cNvPr id="4" name="Text Placeholder 3"/>
          <p:cNvSpPr>
            <a:spLocks noGrp="1"/>
          </p:cNvSpPr>
          <p:nvPr>
            <p:ph type="body" idx="1"/>
          </p:nvPr>
        </p:nvSpPr>
        <p:spPr/>
        <p:txBody>
          <a:bodyPr/>
          <a:lstStyle/>
          <a:p>
            <a:r>
              <a:rPr lang="en-US" dirty="0"/>
              <a:t>File I/O</a:t>
            </a:r>
          </a:p>
        </p:txBody>
      </p:sp>
      <p:sp>
        <p:nvSpPr>
          <p:cNvPr id="5" name="Text Placeholder 4"/>
          <p:cNvSpPr>
            <a:spLocks noGrp="1"/>
          </p:cNvSpPr>
          <p:nvPr>
            <p:ph type="body" sz="half" idx="3"/>
          </p:nvPr>
        </p:nvSpPr>
        <p:spPr/>
        <p:txBody>
          <a:bodyPr/>
          <a:lstStyle/>
          <a:p>
            <a:r>
              <a:rPr lang="en-US" dirty="0"/>
              <a:t>Network (Socket) IO</a:t>
            </a:r>
          </a:p>
        </p:txBody>
      </p:sp>
      <p:sp>
        <p:nvSpPr>
          <p:cNvPr id="3" name="Content Placeholder 2"/>
          <p:cNvSpPr>
            <a:spLocks noGrp="1"/>
          </p:cNvSpPr>
          <p:nvPr>
            <p:ph sz="quarter" idx="2"/>
          </p:nvPr>
        </p:nvSpPr>
        <p:spPr/>
        <p:txBody>
          <a:bodyPr/>
          <a:lstStyle/>
          <a:p>
            <a:r>
              <a:rPr lang="en-US"/>
              <a:t>Read a file</a:t>
            </a:r>
          </a:p>
          <a:p>
            <a:pPr lvl="1"/>
            <a:r>
              <a:rPr lang="en-US"/>
              <a:t>Text files</a:t>
            </a:r>
          </a:p>
          <a:p>
            <a:pPr lvl="1"/>
            <a:r>
              <a:rPr lang="en-US"/>
              <a:t>Binary files</a:t>
            </a:r>
          </a:p>
          <a:p>
            <a:pPr lvl="1"/>
            <a:endParaRPr lang="en-US"/>
          </a:p>
          <a:p>
            <a:r>
              <a:rPr lang="en-US"/>
              <a:t>Write a file</a:t>
            </a:r>
          </a:p>
          <a:p>
            <a:pPr lvl="1"/>
            <a:r>
              <a:rPr lang="en-US"/>
              <a:t>Text file</a:t>
            </a:r>
          </a:p>
          <a:p>
            <a:pPr lvl="1"/>
            <a:r>
              <a:rPr lang="en-US"/>
              <a:t>Binary file</a:t>
            </a:r>
          </a:p>
        </p:txBody>
      </p:sp>
      <p:sp>
        <p:nvSpPr>
          <p:cNvPr id="6" name="Content Placeholder 5"/>
          <p:cNvSpPr>
            <a:spLocks noGrp="1"/>
          </p:cNvSpPr>
          <p:nvPr>
            <p:ph sz="quarter" idx="4"/>
          </p:nvPr>
        </p:nvSpPr>
        <p:spPr/>
        <p:txBody>
          <a:bodyPr/>
          <a:lstStyle/>
          <a:p>
            <a:r>
              <a:rPr lang="en-US" dirty="0"/>
              <a:t>Read from a socket / network connection</a:t>
            </a:r>
          </a:p>
          <a:p>
            <a:pPr lvl="1"/>
            <a:endParaRPr lang="en-US" dirty="0"/>
          </a:p>
          <a:p>
            <a:r>
              <a:rPr lang="en-US" dirty="0"/>
              <a:t>Write to a socket / network connection</a:t>
            </a:r>
          </a:p>
          <a:p>
            <a:endParaRPr lang="en-US" dirty="0"/>
          </a:p>
        </p:txBody>
      </p:sp>
    </p:spTree>
    <p:extLst>
      <p:ext uri="{BB962C8B-B14F-4D97-AF65-F5344CB8AC3E}">
        <p14:creationId xmlns:p14="http://schemas.microsoft.com/office/powerpoint/2010/main" val="15988452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How To Write a Program</a:t>
            </a:r>
          </a:p>
        </p:txBody>
      </p:sp>
      <p:sp>
        <p:nvSpPr>
          <p:cNvPr id="6" name="Text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16566828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FAA0271-46FB-294D-8C9E-A046020E9EC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487E1F1-9841-EE44-8F2C-01CDFAF2C9E4}"/>
              </a:ext>
            </a:extLst>
          </p:cNvPr>
          <p:cNvSpPr>
            <a:spLocks noGrp="1"/>
          </p:cNvSpPr>
          <p:nvPr>
            <p:ph idx="1"/>
          </p:nvPr>
        </p:nvSpPr>
        <p:spPr/>
        <p:txBody>
          <a:bodyPr/>
          <a:lstStyle/>
          <a:p>
            <a:r>
              <a:rPr lang="en-US"/>
              <a:t>“The biggest mistake I see new programmers make is focusing on learning syntax instead of learning how to solve problems.” </a:t>
            </a:r>
          </a:p>
          <a:p>
            <a:r>
              <a:rPr lang="en-US"/>
              <a:t>—</a:t>
            </a:r>
            <a:r>
              <a:rPr lang="en-US">
                <a:hlinkClick r:id="rId2"/>
              </a:rPr>
              <a:t> V. Anton Spraul</a:t>
            </a:r>
            <a:r>
              <a:rPr lang="en-US"/>
              <a:t> (author of the book “</a:t>
            </a:r>
            <a:r>
              <a:rPr lang="en-US">
                <a:hlinkClick r:id="rId3"/>
              </a:rPr>
              <a:t>Think Like a Programmer: An Introduction to Creative Problem Solving</a:t>
            </a:r>
            <a:r>
              <a:rPr lang="en-US"/>
              <a:t>”)</a:t>
            </a:r>
            <a:endParaRPr lang="en-US" dirty="0"/>
          </a:p>
        </p:txBody>
      </p:sp>
      <p:sp>
        <p:nvSpPr>
          <p:cNvPr id="8" name="Rectangle 7">
            <a:extLst>
              <a:ext uri="{FF2B5EF4-FFF2-40B4-BE49-F238E27FC236}">
                <a16:creationId xmlns:a16="http://schemas.microsoft.com/office/drawing/2014/main" id="{40058F9A-690B-5B45-945F-7E90F7F161CC}"/>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40734520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4F917-FA2A-EA4E-A8BC-C6605CA9C90F}"/>
              </a:ext>
            </a:extLst>
          </p:cNvPr>
          <p:cNvSpPr>
            <a:spLocks noGrp="1"/>
          </p:cNvSpPr>
          <p:nvPr>
            <p:ph type="title"/>
          </p:nvPr>
        </p:nvSpPr>
        <p:spPr/>
        <p:txBody>
          <a:bodyPr>
            <a:normAutofit fontScale="90000"/>
          </a:bodyPr>
          <a:lstStyle/>
          <a:p>
            <a:r>
              <a:rPr lang="en-US"/>
              <a:t>What Should You Do When You Encounter A New Problem?</a:t>
            </a:r>
            <a:endParaRPr lang="en-US" dirty="0"/>
          </a:p>
        </p:txBody>
      </p:sp>
      <p:sp>
        <p:nvSpPr>
          <p:cNvPr id="3" name="Content Placeholder 2">
            <a:extLst>
              <a:ext uri="{FF2B5EF4-FFF2-40B4-BE49-F238E27FC236}">
                <a16:creationId xmlns:a16="http://schemas.microsoft.com/office/drawing/2014/main" id="{3C9866D0-E87E-0441-964C-F0ED849D7F93}"/>
              </a:ext>
            </a:extLst>
          </p:cNvPr>
          <p:cNvSpPr>
            <a:spLocks noGrp="1"/>
          </p:cNvSpPr>
          <p:nvPr>
            <p:ph idx="1"/>
          </p:nvPr>
        </p:nvSpPr>
        <p:spPr/>
        <p:txBody>
          <a:bodyPr/>
          <a:lstStyle/>
          <a:p>
            <a:r>
              <a:rPr lang="en-US" dirty="0"/>
              <a:t>Understand</a:t>
            </a:r>
          </a:p>
          <a:p>
            <a:r>
              <a:rPr lang="en-US" dirty="0"/>
              <a:t>Plan</a:t>
            </a:r>
          </a:p>
          <a:p>
            <a:r>
              <a:rPr lang="en-US" dirty="0"/>
              <a:t>Divide</a:t>
            </a:r>
          </a:p>
          <a:p>
            <a:r>
              <a:rPr lang="en-US" dirty="0"/>
              <a:t>Stuck?</a:t>
            </a:r>
          </a:p>
          <a:p>
            <a:pPr lvl="1"/>
            <a:r>
              <a:rPr lang="en-US" dirty="0"/>
              <a:t>Debug</a:t>
            </a:r>
          </a:p>
          <a:p>
            <a:pPr lvl="1"/>
            <a:r>
              <a:rPr lang="en-US" dirty="0"/>
              <a:t>Reassess</a:t>
            </a:r>
          </a:p>
          <a:p>
            <a:pPr lvl="1"/>
            <a:r>
              <a:rPr lang="en-US" dirty="0"/>
              <a:t>Research</a:t>
            </a:r>
          </a:p>
          <a:p>
            <a:r>
              <a:rPr lang="en-US" dirty="0"/>
              <a:t>Practice</a:t>
            </a:r>
          </a:p>
        </p:txBody>
      </p:sp>
      <p:sp>
        <p:nvSpPr>
          <p:cNvPr id="4" name="Rectangle 3">
            <a:extLst>
              <a:ext uri="{FF2B5EF4-FFF2-40B4-BE49-F238E27FC236}">
                <a16:creationId xmlns:a16="http://schemas.microsoft.com/office/drawing/2014/main" id="{FD3223D5-6EF5-0E4C-909E-54927EBAE657}"/>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28627501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8CAAC-AE18-284D-AD0B-87D496C2B65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274847-6439-2D4B-8134-30CD24A2B29B}"/>
              </a:ext>
            </a:extLst>
          </p:cNvPr>
          <p:cNvSpPr>
            <a:spLocks noGrp="1"/>
          </p:cNvSpPr>
          <p:nvPr>
            <p:ph idx="1"/>
          </p:nvPr>
        </p:nvSpPr>
        <p:spPr/>
        <p:txBody>
          <a:bodyPr/>
          <a:lstStyle/>
          <a:p>
            <a:r>
              <a:rPr lang="en-US" i="1" dirty="0"/>
              <a:t>“If you can’t explain something in simple terms, you don’t understand it.”</a:t>
            </a:r>
          </a:p>
          <a:p>
            <a:r>
              <a:rPr lang="en-US" i="1" dirty="0"/>
              <a:t> — Richard Feynman</a:t>
            </a:r>
            <a:endParaRPr lang="en-US" dirty="0"/>
          </a:p>
        </p:txBody>
      </p:sp>
    </p:spTree>
    <p:extLst>
      <p:ext uri="{BB962C8B-B14F-4D97-AF65-F5344CB8AC3E}">
        <p14:creationId xmlns:p14="http://schemas.microsoft.com/office/powerpoint/2010/main" val="1654667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Motivation</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8979278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2621A-2F84-AB43-9B0E-196CBBDF0CB2}"/>
              </a:ext>
            </a:extLst>
          </p:cNvPr>
          <p:cNvSpPr>
            <a:spLocks noGrp="1"/>
          </p:cNvSpPr>
          <p:nvPr>
            <p:ph type="title"/>
          </p:nvPr>
        </p:nvSpPr>
        <p:spPr/>
        <p:txBody>
          <a:bodyPr/>
          <a:lstStyle/>
          <a:p>
            <a:r>
              <a:rPr lang="en-US"/>
              <a:t>1. Understand</a:t>
            </a:r>
            <a:endParaRPr lang="en-US" dirty="0"/>
          </a:p>
        </p:txBody>
      </p:sp>
      <p:sp>
        <p:nvSpPr>
          <p:cNvPr id="3" name="Content Placeholder 2">
            <a:extLst>
              <a:ext uri="{FF2B5EF4-FFF2-40B4-BE49-F238E27FC236}">
                <a16:creationId xmlns:a16="http://schemas.microsoft.com/office/drawing/2014/main" id="{E0B2719C-C66D-3348-9309-6FFFACC4CD6D}"/>
              </a:ext>
            </a:extLst>
          </p:cNvPr>
          <p:cNvSpPr>
            <a:spLocks noGrp="1"/>
          </p:cNvSpPr>
          <p:nvPr>
            <p:ph idx="1"/>
          </p:nvPr>
        </p:nvSpPr>
        <p:spPr/>
        <p:txBody>
          <a:bodyPr/>
          <a:lstStyle/>
          <a:p>
            <a:r>
              <a:rPr lang="en-US"/>
              <a:t>Know exactly what is being asked. </a:t>
            </a:r>
          </a:p>
          <a:p>
            <a:pPr lvl="1"/>
            <a:r>
              <a:rPr lang="en-US"/>
              <a:t>Most hard problems are hard because you don’t understand them (hence why this is the first step).</a:t>
            </a:r>
          </a:p>
          <a:p>
            <a:r>
              <a:rPr lang="en-US"/>
              <a:t>How to know when you understand a problem? </a:t>
            </a:r>
          </a:p>
          <a:p>
            <a:pPr lvl="1"/>
            <a:r>
              <a:rPr lang="en-US"/>
              <a:t>When you can explain it in plain English.</a:t>
            </a:r>
          </a:p>
          <a:p>
            <a:pPr lvl="1"/>
            <a:r>
              <a:rPr lang="en-US"/>
              <a:t>This is why you should write down your problem, doodle a diagram, or tell someone else about it (or thing… some people use a </a:t>
            </a:r>
            <a:r>
              <a:rPr lang="en-US">
                <a:hlinkClick r:id="rId2"/>
              </a:rPr>
              <a:t>rubber duck</a:t>
            </a:r>
            <a:r>
              <a:rPr lang="en-US"/>
              <a:t>).</a:t>
            </a:r>
          </a:p>
          <a:p>
            <a:endParaRPr lang="en-US" dirty="0"/>
          </a:p>
        </p:txBody>
      </p:sp>
      <p:sp>
        <p:nvSpPr>
          <p:cNvPr id="4" name="Rectangle 3">
            <a:extLst>
              <a:ext uri="{FF2B5EF4-FFF2-40B4-BE49-F238E27FC236}">
                <a16:creationId xmlns:a16="http://schemas.microsoft.com/office/drawing/2014/main" id="{61A7D6E4-3BAB-BF48-8FC1-68EEB978B60E}"/>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41683429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262D3-0CA1-584A-9456-EAB6D67B0267}"/>
              </a:ext>
            </a:extLst>
          </p:cNvPr>
          <p:cNvSpPr>
            <a:spLocks noGrp="1"/>
          </p:cNvSpPr>
          <p:nvPr>
            <p:ph type="title"/>
          </p:nvPr>
        </p:nvSpPr>
        <p:spPr/>
        <p:txBody>
          <a:bodyPr/>
          <a:lstStyle/>
          <a:p>
            <a:r>
              <a:rPr lang="en-US" dirty="0"/>
              <a:t>2. Plan</a:t>
            </a:r>
          </a:p>
        </p:txBody>
      </p:sp>
      <p:sp>
        <p:nvSpPr>
          <p:cNvPr id="3" name="Content Placeholder 2">
            <a:extLst>
              <a:ext uri="{FF2B5EF4-FFF2-40B4-BE49-F238E27FC236}">
                <a16:creationId xmlns:a16="http://schemas.microsoft.com/office/drawing/2014/main" id="{05D16865-A6F9-B141-816A-1D84F508C5C7}"/>
              </a:ext>
            </a:extLst>
          </p:cNvPr>
          <p:cNvSpPr>
            <a:spLocks noGrp="1"/>
          </p:cNvSpPr>
          <p:nvPr>
            <p:ph idx="1"/>
          </p:nvPr>
        </p:nvSpPr>
        <p:spPr/>
        <p:txBody>
          <a:bodyPr/>
          <a:lstStyle/>
          <a:p>
            <a:r>
              <a:rPr lang="en-US" dirty="0"/>
              <a:t>Don’t dive right into solving without a plan (and somehow hope you can muddle your way through). Plan your solution!</a:t>
            </a:r>
          </a:p>
          <a:p>
            <a:r>
              <a:rPr lang="en-US" dirty="0"/>
              <a:t>Nothing can help you if you can’t write down the exact steps.</a:t>
            </a:r>
          </a:p>
          <a:p>
            <a:r>
              <a:rPr lang="en-US" dirty="0"/>
              <a:t>In programming, this means don’t start hacking straight away. </a:t>
            </a:r>
          </a:p>
          <a:p>
            <a:pPr lvl="1"/>
            <a:r>
              <a:rPr lang="en-US" dirty="0"/>
              <a:t>Give your brain time to analyze the problem and process the information.</a:t>
            </a:r>
          </a:p>
          <a:p>
            <a:r>
              <a:rPr lang="en-US" dirty="0"/>
              <a:t>To get a good plan, answer this question:</a:t>
            </a:r>
          </a:p>
          <a:p>
            <a:pPr lvl="1"/>
            <a:r>
              <a:rPr lang="en-US" dirty="0"/>
              <a:t>“Given input X, what are the steps necessary to return output Y?”</a:t>
            </a:r>
          </a:p>
          <a:p>
            <a:r>
              <a:rPr lang="en-US" dirty="0" err="1"/>
              <a:t>Sidenote</a:t>
            </a:r>
            <a:r>
              <a:rPr lang="en-US" dirty="0"/>
              <a:t>: </a:t>
            </a:r>
          </a:p>
          <a:p>
            <a:pPr lvl="1"/>
            <a:r>
              <a:rPr lang="en-US" dirty="0"/>
              <a:t>Programmers have a great tool to help them with this… Comments!</a:t>
            </a:r>
          </a:p>
          <a:p>
            <a:endParaRPr lang="en-US" dirty="0"/>
          </a:p>
        </p:txBody>
      </p:sp>
      <p:sp>
        <p:nvSpPr>
          <p:cNvPr id="4" name="Rectangle 3">
            <a:extLst>
              <a:ext uri="{FF2B5EF4-FFF2-40B4-BE49-F238E27FC236}">
                <a16:creationId xmlns:a16="http://schemas.microsoft.com/office/drawing/2014/main" id="{7793D6C6-8037-3D48-B70C-89F885912E4C}"/>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20364255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E65D4-1F61-0E45-8FED-243A65656428}"/>
              </a:ext>
            </a:extLst>
          </p:cNvPr>
          <p:cNvSpPr>
            <a:spLocks noGrp="1"/>
          </p:cNvSpPr>
          <p:nvPr>
            <p:ph type="title"/>
          </p:nvPr>
        </p:nvSpPr>
        <p:spPr/>
        <p:txBody>
          <a:bodyPr/>
          <a:lstStyle/>
          <a:p>
            <a:r>
              <a:rPr lang="en-US" dirty="0"/>
              <a:t>3. Divide</a:t>
            </a:r>
          </a:p>
        </p:txBody>
      </p:sp>
      <p:sp>
        <p:nvSpPr>
          <p:cNvPr id="3" name="Content Placeholder 2">
            <a:extLst>
              <a:ext uri="{FF2B5EF4-FFF2-40B4-BE49-F238E27FC236}">
                <a16:creationId xmlns:a16="http://schemas.microsoft.com/office/drawing/2014/main" id="{6EF113CE-B568-6144-8FE3-AB5EA652A46B}"/>
              </a:ext>
            </a:extLst>
          </p:cNvPr>
          <p:cNvSpPr>
            <a:spLocks noGrp="1"/>
          </p:cNvSpPr>
          <p:nvPr>
            <p:ph idx="1"/>
          </p:nvPr>
        </p:nvSpPr>
        <p:spPr>
          <a:xfrm>
            <a:off x="304800" y="1527048"/>
            <a:ext cx="10058400" cy="4416552"/>
          </a:xfrm>
        </p:spPr>
        <p:txBody>
          <a:bodyPr>
            <a:normAutofit lnSpcReduction="10000"/>
          </a:bodyPr>
          <a:lstStyle/>
          <a:p>
            <a:r>
              <a:rPr lang="en-US" dirty="0"/>
              <a:t>Pay attention. This is the </a:t>
            </a:r>
            <a:r>
              <a:rPr lang="en-US" b="1" dirty="0"/>
              <a:t>most important step of all</a:t>
            </a:r>
            <a:r>
              <a:rPr lang="en-US" dirty="0"/>
              <a:t>.</a:t>
            </a:r>
          </a:p>
          <a:p>
            <a:r>
              <a:rPr lang="en-US" dirty="0"/>
              <a:t>Do not try to solve one big problem. You will cry.</a:t>
            </a:r>
          </a:p>
          <a:p>
            <a:r>
              <a:rPr lang="en-US" dirty="0"/>
              <a:t>Instead, break it into sub-problems. These sub-problems are much easier to solve.</a:t>
            </a:r>
          </a:p>
          <a:p>
            <a:r>
              <a:rPr lang="en-US" dirty="0"/>
              <a:t>Then, solve each sub-problem one by one. Begin with the simplest. </a:t>
            </a:r>
          </a:p>
          <a:p>
            <a:pPr lvl="1"/>
            <a:r>
              <a:rPr lang="en-US" dirty="0"/>
              <a:t>Simplest means you know the answer (or are closer to that answer).</a:t>
            </a:r>
          </a:p>
          <a:p>
            <a:pPr lvl="1"/>
            <a:r>
              <a:rPr lang="en-US" dirty="0"/>
              <a:t>After that, simplest means this sub-problem being solved doesn’t depend on others being solved.</a:t>
            </a:r>
          </a:p>
          <a:p>
            <a:r>
              <a:rPr lang="en-US" dirty="0"/>
              <a:t>Once you solved every sub-problem, connect the dots.</a:t>
            </a:r>
          </a:p>
          <a:p>
            <a:r>
              <a:rPr lang="en-US" dirty="0"/>
              <a:t>Connecting all your </a:t>
            </a:r>
            <a:r>
              <a:rPr lang="en-US" i="1" dirty="0"/>
              <a:t>“sub-solutions”</a:t>
            </a:r>
            <a:r>
              <a:rPr lang="en-US" dirty="0"/>
              <a:t> will give you the solution to the original problem. Congratulations!</a:t>
            </a:r>
          </a:p>
        </p:txBody>
      </p:sp>
      <p:sp>
        <p:nvSpPr>
          <p:cNvPr id="4" name="Rectangle 3">
            <a:extLst>
              <a:ext uri="{FF2B5EF4-FFF2-40B4-BE49-F238E27FC236}">
                <a16:creationId xmlns:a16="http://schemas.microsoft.com/office/drawing/2014/main" id="{540F8C2E-25C0-2847-A82A-0BE6C71D9294}"/>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23704628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E65D4-1F61-0E45-8FED-243A65656428}"/>
              </a:ext>
            </a:extLst>
          </p:cNvPr>
          <p:cNvSpPr>
            <a:spLocks noGrp="1"/>
          </p:cNvSpPr>
          <p:nvPr>
            <p:ph type="title"/>
          </p:nvPr>
        </p:nvSpPr>
        <p:spPr/>
        <p:txBody>
          <a:bodyPr/>
          <a:lstStyle/>
          <a:p>
            <a:r>
              <a:rPr lang="en-US" dirty="0"/>
              <a:t>3. Divide</a:t>
            </a:r>
          </a:p>
        </p:txBody>
      </p:sp>
      <p:sp>
        <p:nvSpPr>
          <p:cNvPr id="3" name="Content Placeholder 2">
            <a:extLst>
              <a:ext uri="{FF2B5EF4-FFF2-40B4-BE49-F238E27FC236}">
                <a16:creationId xmlns:a16="http://schemas.microsoft.com/office/drawing/2014/main" id="{6EF113CE-B568-6144-8FE3-AB5EA652A46B}"/>
              </a:ext>
            </a:extLst>
          </p:cNvPr>
          <p:cNvSpPr>
            <a:spLocks noGrp="1"/>
          </p:cNvSpPr>
          <p:nvPr>
            <p:ph idx="1"/>
          </p:nvPr>
        </p:nvSpPr>
        <p:spPr/>
        <p:txBody>
          <a:bodyPr>
            <a:normAutofit fontScale="92500" lnSpcReduction="10000"/>
          </a:bodyPr>
          <a:lstStyle/>
          <a:p>
            <a:r>
              <a:rPr lang="en-US" dirty="0"/>
              <a:t>“If I could teach every beginning programmer one problem-solving skill, it would be the ‘reduce the problem technique.’</a:t>
            </a:r>
          </a:p>
          <a:p>
            <a:r>
              <a:rPr lang="en-US" dirty="0"/>
              <a:t>For example, suppose you’re a new programmer and you’re asked to write a program that reads ten numbers and figures out which number is the third highest. For a brand-new programmer, that can be a tough assignment, even though it only requires basic programming syntax.</a:t>
            </a:r>
          </a:p>
          <a:p>
            <a:r>
              <a:rPr lang="en-US" dirty="0"/>
              <a:t>If you’re stuck, you should reduce the problem to something simpler. Instead of the third-highest number, what about finding the highest overall? Still too tough? What about finding the largest of just three numbers? Or the larger of two?</a:t>
            </a:r>
          </a:p>
          <a:p>
            <a:r>
              <a:rPr lang="en-US" dirty="0"/>
              <a:t>Reduce the problem to the point where you know how to solve it and write the solution. Then expand the problem slightly and rewrite the solution to match, and keep going until you are back where you started.” — </a:t>
            </a:r>
            <a:r>
              <a:rPr lang="en-US" dirty="0">
                <a:hlinkClick r:id="rId2"/>
              </a:rPr>
              <a:t>V. Anton Spraul</a:t>
            </a:r>
            <a:endParaRPr lang="en-US" dirty="0"/>
          </a:p>
        </p:txBody>
      </p:sp>
      <p:sp>
        <p:nvSpPr>
          <p:cNvPr id="4" name="Rectangle 3">
            <a:extLst>
              <a:ext uri="{FF2B5EF4-FFF2-40B4-BE49-F238E27FC236}">
                <a16:creationId xmlns:a16="http://schemas.microsoft.com/office/drawing/2014/main" id="{25C6C419-0D79-3149-8D46-DC0AF7FD9D05}"/>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27914671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F16A7-91E7-C74B-924B-F715A1EE8236}"/>
              </a:ext>
            </a:extLst>
          </p:cNvPr>
          <p:cNvSpPr>
            <a:spLocks noGrp="1"/>
          </p:cNvSpPr>
          <p:nvPr>
            <p:ph type="title"/>
          </p:nvPr>
        </p:nvSpPr>
        <p:spPr/>
        <p:txBody>
          <a:bodyPr/>
          <a:lstStyle/>
          <a:p>
            <a:r>
              <a:rPr lang="en-US" dirty="0"/>
              <a:t>4. Stuck?</a:t>
            </a:r>
          </a:p>
        </p:txBody>
      </p:sp>
      <p:sp>
        <p:nvSpPr>
          <p:cNvPr id="3" name="Content Placeholder 2">
            <a:extLst>
              <a:ext uri="{FF2B5EF4-FFF2-40B4-BE49-F238E27FC236}">
                <a16:creationId xmlns:a16="http://schemas.microsoft.com/office/drawing/2014/main" id="{4A91B6BC-DC40-F444-BF8D-7B09BDEB54E4}"/>
              </a:ext>
            </a:extLst>
          </p:cNvPr>
          <p:cNvSpPr>
            <a:spLocks noGrp="1"/>
          </p:cNvSpPr>
          <p:nvPr>
            <p:ph idx="1"/>
          </p:nvPr>
        </p:nvSpPr>
        <p:spPr>
          <a:xfrm>
            <a:off x="304800" y="1408295"/>
            <a:ext cx="10058400" cy="4416552"/>
          </a:xfrm>
        </p:spPr>
        <p:txBody>
          <a:bodyPr>
            <a:normAutofit/>
          </a:bodyPr>
          <a:lstStyle/>
          <a:p>
            <a:r>
              <a:rPr lang="en-US" dirty="0"/>
              <a:t>Don’t worry though, friend. This happens to everyone!</a:t>
            </a:r>
          </a:p>
          <a:p>
            <a:pPr lvl="1"/>
            <a:r>
              <a:rPr lang="en-US" dirty="0"/>
              <a:t>The difference is the best programmers/problem-solvers are more curious about bugs/errors than irritated.</a:t>
            </a:r>
          </a:p>
          <a:p>
            <a:endParaRPr lang="en-US" dirty="0"/>
          </a:p>
          <a:p>
            <a:r>
              <a:rPr lang="en-US" dirty="0"/>
              <a:t>In fact, here are three things to try when facing a whammy:</a:t>
            </a:r>
          </a:p>
          <a:p>
            <a:pPr lvl="1"/>
            <a:r>
              <a:rPr lang="en-US" dirty="0"/>
              <a:t>Debug</a:t>
            </a:r>
          </a:p>
          <a:p>
            <a:pPr lvl="1"/>
            <a:r>
              <a:rPr lang="en-US" dirty="0"/>
              <a:t>Reassess</a:t>
            </a:r>
          </a:p>
          <a:p>
            <a:pPr lvl="1"/>
            <a:r>
              <a:rPr lang="en-US" dirty="0"/>
              <a:t>Research</a:t>
            </a:r>
          </a:p>
        </p:txBody>
      </p:sp>
      <p:sp>
        <p:nvSpPr>
          <p:cNvPr id="4" name="Rectangle 3">
            <a:extLst>
              <a:ext uri="{FF2B5EF4-FFF2-40B4-BE49-F238E27FC236}">
                <a16:creationId xmlns:a16="http://schemas.microsoft.com/office/drawing/2014/main" id="{3BDFAD7D-D9DA-8548-B7EC-2379E6B83D86}"/>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40227243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F16A7-91E7-C74B-924B-F715A1EE8236}"/>
              </a:ext>
            </a:extLst>
          </p:cNvPr>
          <p:cNvSpPr>
            <a:spLocks noGrp="1"/>
          </p:cNvSpPr>
          <p:nvPr>
            <p:ph type="title"/>
          </p:nvPr>
        </p:nvSpPr>
        <p:spPr/>
        <p:txBody>
          <a:bodyPr/>
          <a:lstStyle/>
          <a:p>
            <a:r>
              <a:rPr lang="en-US" dirty="0"/>
              <a:t>4. Stuck?</a:t>
            </a:r>
          </a:p>
        </p:txBody>
      </p:sp>
      <p:sp>
        <p:nvSpPr>
          <p:cNvPr id="3" name="Content Placeholder 2">
            <a:extLst>
              <a:ext uri="{FF2B5EF4-FFF2-40B4-BE49-F238E27FC236}">
                <a16:creationId xmlns:a16="http://schemas.microsoft.com/office/drawing/2014/main" id="{4A91B6BC-DC40-F444-BF8D-7B09BDEB54E4}"/>
              </a:ext>
            </a:extLst>
          </p:cNvPr>
          <p:cNvSpPr>
            <a:spLocks noGrp="1"/>
          </p:cNvSpPr>
          <p:nvPr>
            <p:ph idx="1"/>
          </p:nvPr>
        </p:nvSpPr>
        <p:spPr>
          <a:xfrm>
            <a:off x="304800" y="1408295"/>
            <a:ext cx="10058400" cy="4416552"/>
          </a:xfrm>
        </p:spPr>
        <p:txBody>
          <a:bodyPr>
            <a:normAutofit/>
          </a:bodyPr>
          <a:lstStyle/>
          <a:p>
            <a:r>
              <a:rPr lang="en-US" dirty="0"/>
              <a:t>Debug: </a:t>
            </a:r>
          </a:p>
          <a:p>
            <a:pPr lvl="1"/>
            <a:endParaRPr lang="en-US" dirty="0"/>
          </a:p>
          <a:p>
            <a:pPr lvl="1"/>
            <a:r>
              <a:rPr lang="en-US" dirty="0"/>
              <a:t>Go step by step through your solution trying to find where you went wrong. Programmers call this </a:t>
            </a:r>
            <a:r>
              <a:rPr lang="en-US" i="1" dirty="0"/>
              <a:t>debugging </a:t>
            </a:r>
            <a:r>
              <a:rPr lang="en-US" dirty="0"/>
              <a:t>(in fact, this is all a debugger does).</a:t>
            </a:r>
          </a:p>
          <a:p>
            <a:pPr lvl="1"/>
            <a:endParaRPr lang="en-US" dirty="0"/>
          </a:p>
          <a:p>
            <a:pPr lvl="1"/>
            <a:r>
              <a:rPr lang="en-US" dirty="0"/>
              <a:t>“The art of debugging is figuring out what you really told your program to do rather than what you thought you told it to do.”” — Andrew Singer</a:t>
            </a:r>
          </a:p>
        </p:txBody>
      </p:sp>
      <p:sp>
        <p:nvSpPr>
          <p:cNvPr id="4" name="Rectangle 3">
            <a:extLst>
              <a:ext uri="{FF2B5EF4-FFF2-40B4-BE49-F238E27FC236}">
                <a16:creationId xmlns:a16="http://schemas.microsoft.com/office/drawing/2014/main" id="{4AA3E15B-48E2-524B-BEE5-AC0847860445}"/>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13739112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F16A7-91E7-C74B-924B-F715A1EE8236}"/>
              </a:ext>
            </a:extLst>
          </p:cNvPr>
          <p:cNvSpPr>
            <a:spLocks noGrp="1"/>
          </p:cNvSpPr>
          <p:nvPr>
            <p:ph type="title"/>
          </p:nvPr>
        </p:nvSpPr>
        <p:spPr/>
        <p:txBody>
          <a:bodyPr/>
          <a:lstStyle/>
          <a:p>
            <a:r>
              <a:rPr lang="en-US" dirty="0"/>
              <a:t>4. Stuck?</a:t>
            </a:r>
          </a:p>
        </p:txBody>
      </p:sp>
      <p:sp>
        <p:nvSpPr>
          <p:cNvPr id="3" name="Content Placeholder 2">
            <a:extLst>
              <a:ext uri="{FF2B5EF4-FFF2-40B4-BE49-F238E27FC236}">
                <a16:creationId xmlns:a16="http://schemas.microsoft.com/office/drawing/2014/main" id="{4A91B6BC-DC40-F444-BF8D-7B09BDEB54E4}"/>
              </a:ext>
            </a:extLst>
          </p:cNvPr>
          <p:cNvSpPr>
            <a:spLocks noGrp="1"/>
          </p:cNvSpPr>
          <p:nvPr>
            <p:ph idx="1"/>
          </p:nvPr>
        </p:nvSpPr>
        <p:spPr>
          <a:xfrm>
            <a:off x="304800" y="1408295"/>
            <a:ext cx="10058400" cy="4416552"/>
          </a:xfrm>
        </p:spPr>
        <p:txBody>
          <a:bodyPr>
            <a:normAutofit/>
          </a:bodyPr>
          <a:lstStyle/>
          <a:p>
            <a:r>
              <a:rPr lang="en-US" dirty="0"/>
              <a:t>Reassess:</a:t>
            </a:r>
            <a:endParaRPr lang="en-US" b="1" dirty="0"/>
          </a:p>
          <a:p>
            <a:pPr lvl="1"/>
            <a:r>
              <a:rPr lang="en-US" dirty="0"/>
              <a:t>Take a step back. Look at the problem from another perspective. Is there anything that can be abstracted to a more general approach?</a:t>
            </a:r>
          </a:p>
          <a:p>
            <a:endParaRPr lang="en-US" dirty="0"/>
          </a:p>
          <a:p>
            <a:r>
              <a:rPr lang="en-US" dirty="0" err="1"/>
              <a:t>Sidenote</a:t>
            </a:r>
            <a:r>
              <a:rPr lang="en-US" dirty="0"/>
              <a:t>: </a:t>
            </a:r>
          </a:p>
          <a:p>
            <a:pPr lvl="1"/>
            <a:r>
              <a:rPr lang="en-US" dirty="0"/>
              <a:t>Another way of reassessing is starting anew. Delete everything and begin again with fresh eyes. I’m serious. You’ll be dumbfounded at how effective this is.</a:t>
            </a:r>
          </a:p>
        </p:txBody>
      </p:sp>
      <p:sp>
        <p:nvSpPr>
          <p:cNvPr id="4" name="Rectangle 3">
            <a:extLst>
              <a:ext uri="{FF2B5EF4-FFF2-40B4-BE49-F238E27FC236}">
                <a16:creationId xmlns:a16="http://schemas.microsoft.com/office/drawing/2014/main" id="{CBE274B5-6A29-4142-9EBB-695B53830560}"/>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25290170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F16A7-91E7-C74B-924B-F715A1EE8236}"/>
              </a:ext>
            </a:extLst>
          </p:cNvPr>
          <p:cNvSpPr>
            <a:spLocks noGrp="1"/>
          </p:cNvSpPr>
          <p:nvPr>
            <p:ph type="title"/>
          </p:nvPr>
        </p:nvSpPr>
        <p:spPr/>
        <p:txBody>
          <a:bodyPr/>
          <a:lstStyle/>
          <a:p>
            <a:r>
              <a:rPr lang="en-US" dirty="0"/>
              <a:t>4. Stuck?</a:t>
            </a:r>
          </a:p>
        </p:txBody>
      </p:sp>
      <p:sp>
        <p:nvSpPr>
          <p:cNvPr id="3" name="Content Placeholder 2">
            <a:extLst>
              <a:ext uri="{FF2B5EF4-FFF2-40B4-BE49-F238E27FC236}">
                <a16:creationId xmlns:a16="http://schemas.microsoft.com/office/drawing/2014/main" id="{4A91B6BC-DC40-F444-BF8D-7B09BDEB54E4}"/>
              </a:ext>
            </a:extLst>
          </p:cNvPr>
          <p:cNvSpPr>
            <a:spLocks noGrp="1"/>
          </p:cNvSpPr>
          <p:nvPr>
            <p:ph idx="1"/>
          </p:nvPr>
        </p:nvSpPr>
        <p:spPr>
          <a:xfrm>
            <a:off x="304800" y="1408295"/>
            <a:ext cx="10058400" cy="4416552"/>
          </a:xfrm>
        </p:spPr>
        <p:txBody>
          <a:bodyPr>
            <a:normAutofit/>
          </a:bodyPr>
          <a:lstStyle/>
          <a:p>
            <a:r>
              <a:rPr lang="en-US" dirty="0"/>
              <a:t>Research:</a:t>
            </a:r>
            <a:r>
              <a:rPr lang="en-US" b="1" dirty="0"/>
              <a:t> </a:t>
            </a:r>
          </a:p>
          <a:p>
            <a:pPr lvl="1"/>
            <a:r>
              <a:rPr lang="en-US" dirty="0" err="1"/>
              <a:t>Ahh</a:t>
            </a:r>
            <a:r>
              <a:rPr lang="en-US" dirty="0"/>
              <a:t>, good </a:t>
            </a:r>
            <a:r>
              <a:rPr lang="en-US" dirty="0" err="1"/>
              <a:t>ol</a:t>
            </a:r>
            <a:r>
              <a:rPr lang="en-US" dirty="0"/>
              <a:t>’ Google. You read that right. No matter what problem you have, someone has probably solved it. Find that person’ solution. In fact, do this even if you solved the problem! (You can learn a lot from other people’s solutions).</a:t>
            </a:r>
          </a:p>
          <a:p>
            <a:endParaRPr lang="en-US" dirty="0"/>
          </a:p>
          <a:p>
            <a:r>
              <a:rPr lang="en-US" dirty="0"/>
              <a:t>Caveat</a:t>
            </a:r>
          </a:p>
          <a:p>
            <a:pPr lvl="1"/>
            <a:r>
              <a:rPr lang="en-US" dirty="0"/>
              <a:t>Don’t look for a solution to the big problem. Only look for solutions to sub-problems. Why? Because unless you struggle (even a little bit), you won’t learn anything. If you don’t learn anything, you wasted your time.</a:t>
            </a:r>
          </a:p>
        </p:txBody>
      </p:sp>
      <p:sp>
        <p:nvSpPr>
          <p:cNvPr id="4" name="Rectangle 3">
            <a:extLst>
              <a:ext uri="{FF2B5EF4-FFF2-40B4-BE49-F238E27FC236}">
                <a16:creationId xmlns:a16="http://schemas.microsoft.com/office/drawing/2014/main" id="{C6976DA1-9C03-AE47-936D-DAABCF0BA55C}"/>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11381142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AC72E-6BD8-114D-AE10-FB1F514A0BA2}"/>
              </a:ext>
            </a:extLst>
          </p:cNvPr>
          <p:cNvSpPr>
            <a:spLocks noGrp="1"/>
          </p:cNvSpPr>
          <p:nvPr>
            <p:ph type="title"/>
          </p:nvPr>
        </p:nvSpPr>
        <p:spPr/>
        <p:txBody>
          <a:bodyPr/>
          <a:lstStyle/>
          <a:p>
            <a:r>
              <a:rPr lang="en-US" dirty="0"/>
              <a:t>Practice</a:t>
            </a:r>
          </a:p>
        </p:txBody>
      </p:sp>
      <p:sp>
        <p:nvSpPr>
          <p:cNvPr id="3" name="Content Placeholder 2">
            <a:extLst>
              <a:ext uri="{FF2B5EF4-FFF2-40B4-BE49-F238E27FC236}">
                <a16:creationId xmlns:a16="http://schemas.microsoft.com/office/drawing/2014/main" id="{5F3F3D1F-222A-C94E-B62E-6752B98B74DF}"/>
              </a:ext>
            </a:extLst>
          </p:cNvPr>
          <p:cNvSpPr>
            <a:spLocks noGrp="1"/>
          </p:cNvSpPr>
          <p:nvPr>
            <p:ph idx="1"/>
          </p:nvPr>
        </p:nvSpPr>
        <p:spPr>
          <a:xfrm>
            <a:off x="304800" y="1396420"/>
            <a:ext cx="10058400" cy="4416552"/>
          </a:xfrm>
        </p:spPr>
        <p:txBody>
          <a:bodyPr>
            <a:normAutofit lnSpcReduction="10000"/>
          </a:bodyPr>
          <a:lstStyle/>
          <a:p>
            <a:r>
              <a:rPr lang="en-US" dirty="0"/>
              <a:t>Don’t expect to be great after just one week. If you want to be a good problem-solver, solve a lot of problems!</a:t>
            </a:r>
          </a:p>
          <a:p>
            <a:r>
              <a:rPr lang="en-US" dirty="0"/>
              <a:t>Practice. Practice. Practice. It’ll only be a matter of time before you recognize that “this problem could easily be solved with &lt;insert concept here&gt;.”</a:t>
            </a:r>
          </a:p>
          <a:p>
            <a:r>
              <a:rPr lang="en-US" dirty="0"/>
              <a:t>How to practice? There are options out the wazoo!</a:t>
            </a:r>
          </a:p>
          <a:p>
            <a:pPr lvl="1"/>
            <a:r>
              <a:rPr lang="en-US" dirty="0"/>
              <a:t>Practicing “micro problem-solving.” For example, Peter Thiel plays chess, and Elon Musk plays video-games.</a:t>
            </a:r>
          </a:p>
          <a:p>
            <a:r>
              <a:rPr lang="en-US" dirty="0"/>
              <a:t>So, what you should do is find an outlet to practice. Something that allows you to solve many micro-problems (ideally, something you enjoy).</a:t>
            </a:r>
          </a:p>
          <a:p>
            <a:pPr lvl="1"/>
            <a:r>
              <a:rPr lang="en-US" dirty="0"/>
              <a:t>For example, try coding challenges. Every day, try to solve at least one challenge</a:t>
            </a:r>
          </a:p>
        </p:txBody>
      </p:sp>
      <p:sp>
        <p:nvSpPr>
          <p:cNvPr id="4" name="Rectangle 3">
            <a:extLst>
              <a:ext uri="{FF2B5EF4-FFF2-40B4-BE49-F238E27FC236}">
                <a16:creationId xmlns:a16="http://schemas.microsoft.com/office/drawing/2014/main" id="{5F68B571-8219-244F-B70B-99CCACA9EADD}"/>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39822484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To Write A Program</a:t>
            </a:r>
          </a:p>
        </p:txBody>
      </p:sp>
      <p:sp>
        <p:nvSpPr>
          <p:cNvPr id="5" name="Content Placeholder 4"/>
          <p:cNvSpPr>
            <a:spLocks noGrp="1"/>
          </p:cNvSpPr>
          <p:nvPr>
            <p:ph sz="half" idx="1"/>
          </p:nvPr>
        </p:nvSpPr>
        <p:spPr/>
        <p:txBody>
          <a:bodyPr>
            <a:normAutofit lnSpcReduction="10000"/>
          </a:bodyPr>
          <a:lstStyle/>
          <a:p>
            <a:pPr marL="457200" indent="-457200">
              <a:buFont typeface="+mj-lt"/>
              <a:buAutoNum type="arabicPeriod"/>
            </a:pPr>
            <a:r>
              <a:rPr lang="en-US" dirty="0"/>
              <a:t>Think about the problem you want to solve</a:t>
            </a:r>
          </a:p>
          <a:p>
            <a:pPr marL="457200" indent="-457200">
              <a:buFont typeface="+mj-lt"/>
              <a:buAutoNum type="arabicPeriod"/>
            </a:pPr>
            <a:r>
              <a:rPr lang="en-US" dirty="0"/>
              <a:t>Outline the steps necessary to solve the problem</a:t>
            </a:r>
          </a:p>
          <a:p>
            <a:pPr marL="914400" lvl="2" indent="-457200">
              <a:buFont typeface="+mj-lt"/>
              <a:buAutoNum type="arabicPeriod"/>
            </a:pPr>
            <a:r>
              <a:rPr lang="en-US" dirty="0"/>
              <a:t>This is pseudocode</a:t>
            </a:r>
          </a:p>
          <a:p>
            <a:pPr marL="915987" lvl="2" indent="-457200">
              <a:buFont typeface="+mj-lt"/>
              <a:buAutoNum type="arabicPeriod"/>
            </a:pPr>
            <a:r>
              <a:rPr lang="en-US" dirty="0"/>
              <a:t>This is also your algorithm</a:t>
            </a:r>
          </a:p>
          <a:p>
            <a:pPr marL="457200" indent="-457200">
              <a:buFont typeface="+mj-lt"/>
              <a:buAutoNum type="arabicPeriod"/>
            </a:pPr>
            <a:r>
              <a:rPr lang="en-US" dirty="0"/>
              <a:t>Convert your pseudocode to real code</a:t>
            </a:r>
          </a:p>
          <a:p>
            <a:pPr marL="914400" lvl="2" indent="-457200">
              <a:buFont typeface="+mj-lt"/>
              <a:buAutoNum type="arabicPeriod"/>
            </a:pPr>
            <a:r>
              <a:rPr lang="en-US" dirty="0"/>
              <a:t>We will be writing our code in the python programming language</a:t>
            </a:r>
          </a:p>
          <a:p>
            <a:pPr marL="457200" indent="-457200">
              <a:buFont typeface="+mj-lt"/>
              <a:buAutoNum type="arabicPeriod"/>
            </a:pPr>
            <a:r>
              <a:rPr lang="en-US" dirty="0"/>
              <a:t>Run your code</a:t>
            </a:r>
          </a:p>
          <a:p>
            <a:pPr marL="457200" indent="-457200">
              <a:buFont typeface="+mj-lt"/>
              <a:buAutoNum type="arabicPeriod"/>
            </a:pPr>
            <a:r>
              <a:rPr lang="en-US" dirty="0"/>
              <a:t>Test your program</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654847" y="1527175"/>
            <a:ext cx="4336706" cy="4416425"/>
          </a:xfrm>
        </p:spPr>
      </p:pic>
    </p:spTree>
    <p:extLst>
      <p:ext uri="{BB962C8B-B14F-4D97-AF65-F5344CB8AC3E}">
        <p14:creationId xmlns:p14="http://schemas.microsoft.com/office/powerpoint/2010/main" val="18618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Are Some Examples of How Programming Can Help?</a:t>
            </a:r>
          </a:p>
        </p:txBody>
      </p:sp>
      <p:sp>
        <p:nvSpPr>
          <p:cNvPr id="3" name="Content Placeholder 2"/>
          <p:cNvSpPr>
            <a:spLocks noGrp="1"/>
          </p:cNvSpPr>
          <p:nvPr>
            <p:ph idx="1"/>
          </p:nvPr>
        </p:nvSpPr>
        <p:spPr/>
        <p:txBody>
          <a:bodyPr>
            <a:normAutofit fontScale="92500" lnSpcReduction="20000"/>
          </a:bodyPr>
          <a:lstStyle/>
          <a:p>
            <a:r>
              <a:rPr lang="en-US" dirty="0"/>
              <a:t>Re-run an entire analysis on new data, (almost) instantly</a:t>
            </a:r>
          </a:p>
          <a:p>
            <a:endParaRPr lang="en-US" dirty="0"/>
          </a:p>
          <a:p>
            <a:r>
              <a:rPr lang="en-US" dirty="0"/>
              <a:t>“Glue” program output and input together into a single workflow</a:t>
            </a:r>
          </a:p>
          <a:p>
            <a:endParaRPr lang="en-US" dirty="0"/>
          </a:p>
          <a:p>
            <a:r>
              <a:rPr lang="en-US" dirty="0"/>
              <a:t>Test multiple parameters all at the same time</a:t>
            </a:r>
          </a:p>
          <a:p>
            <a:endParaRPr lang="en-US" dirty="0"/>
          </a:p>
          <a:p>
            <a:r>
              <a:rPr lang="en-US" dirty="0"/>
              <a:t>Download data from a known location and process it…automatically</a:t>
            </a:r>
          </a:p>
          <a:p>
            <a:endParaRPr lang="en-US" dirty="0"/>
          </a:p>
          <a:p>
            <a:r>
              <a:rPr lang="en-US" dirty="0"/>
              <a:t>Create, update, move, and/or rename files and folders easily</a:t>
            </a:r>
          </a:p>
          <a:p>
            <a:endParaRPr lang="en-US" dirty="0"/>
          </a:p>
          <a:p>
            <a:r>
              <a:rPr lang="en-US" dirty="0"/>
              <a:t>Create a web portal or graphical user interface for your software</a:t>
            </a:r>
          </a:p>
          <a:p>
            <a:endParaRPr lang="en-US" dirty="0"/>
          </a:p>
          <a:p>
            <a:r>
              <a:rPr lang="is-IS" dirty="0"/>
              <a:t>…automate the boring stuff!</a:t>
            </a:r>
            <a:endParaRPr lang="en-US" dirty="0"/>
          </a:p>
        </p:txBody>
      </p:sp>
    </p:spTree>
    <p:extLst>
      <p:ext uri="{BB962C8B-B14F-4D97-AF65-F5344CB8AC3E}">
        <p14:creationId xmlns:p14="http://schemas.microsoft.com/office/powerpoint/2010/main" val="20125205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Think About The Problem You Want To Solve</a:t>
            </a:r>
          </a:p>
        </p:txBody>
      </p:sp>
      <p:sp>
        <p:nvSpPr>
          <p:cNvPr id="3" name="Content Placeholder 2"/>
          <p:cNvSpPr>
            <a:spLocks noGrp="1"/>
          </p:cNvSpPr>
          <p:nvPr>
            <p:ph idx="1"/>
          </p:nvPr>
        </p:nvSpPr>
        <p:spPr/>
        <p:txBody>
          <a:bodyPr/>
          <a:lstStyle/>
          <a:p>
            <a:r>
              <a:rPr lang="en-US" dirty="0"/>
              <a:t>What are the data types you will need to use / manage?</a:t>
            </a:r>
          </a:p>
          <a:p>
            <a:r>
              <a:rPr lang="en-US" dirty="0"/>
              <a:t>How will you store your data (i.e. what data structures will you need to use?)</a:t>
            </a:r>
          </a:p>
          <a:p>
            <a:r>
              <a:rPr lang="en-US" dirty="0"/>
              <a:t>Are there any loops?</a:t>
            </a:r>
          </a:p>
          <a:p>
            <a:r>
              <a:rPr lang="en-US" dirty="0"/>
              <a:t>Are there any conditions?</a:t>
            </a:r>
          </a:p>
          <a:p>
            <a:r>
              <a:rPr lang="en-US" dirty="0"/>
              <a:t>Do you need to write any functions?</a:t>
            </a:r>
          </a:p>
        </p:txBody>
      </p:sp>
    </p:spTree>
    <p:extLst>
      <p:ext uri="{BB962C8B-B14F-4D97-AF65-F5344CB8AC3E}">
        <p14:creationId xmlns:p14="http://schemas.microsoft.com/office/powerpoint/2010/main" val="19539613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en-US" altLang="x-none"/>
              <a:t>Debugging</a:t>
            </a:r>
          </a:p>
        </p:txBody>
      </p:sp>
      <p:sp>
        <p:nvSpPr>
          <p:cNvPr id="97283" name="Rectangle 3"/>
          <p:cNvSpPr>
            <a:spLocks noGrp="1" noChangeArrowheads="1"/>
          </p:cNvSpPr>
          <p:nvPr>
            <p:ph idx="1"/>
          </p:nvPr>
        </p:nvSpPr>
        <p:spPr/>
        <p:txBody>
          <a:bodyPr/>
          <a:lstStyle/>
          <a:p>
            <a:r>
              <a:rPr lang="en-US" altLang="x-none" sz="2800" dirty="0"/>
              <a:t>Syntax – wrong grammar, i.e., breaking the rules of how to write the language</a:t>
            </a:r>
          </a:p>
          <a:p>
            <a:pPr lvl="1"/>
            <a:r>
              <a:rPr lang="en-US" altLang="x-none" dirty="0"/>
              <a:t>Forgetting punctuation,  misspelling keyword</a:t>
            </a:r>
          </a:p>
          <a:p>
            <a:pPr lvl="1"/>
            <a:r>
              <a:rPr lang="en-US" altLang="x-none" dirty="0"/>
              <a:t>The program will not run at all with syntax errors</a:t>
            </a:r>
          </a:p>
          <a:p>
            <a:endParaRPr lang="en-US" altLang="x-none" sz="2800" dirty="0"/>
          </a:p>
          <a:p>
            <a:r>
              <a:rPr lang="en-US" altLang="x-none" sz="2800" dirty="0"/>
              <a:t>Logic  - the program runs, but does not produce the expected results.</a:t>
            </a:r>
          </a:p>
          <a:p>
            <a:pPr lvl="1"/>
            <a:r>
              <a:rPr lang="en-US" altLang="x-none" dirty="0"/>
              <a:t>Using an incorrect formula, incorrect sequence of statements, etc.</a:t>
            </a:r>
          </a:p>
        </p:txBody>
      </p:sp>
    </p:spTree>
    <p:extLst>
      <p:ext uri="{BB962C8B-B14F-4D97-AF65-F5344CB8AC3E}">
        <p14:creationId xmlns:p14="http://schemas.microsoft.com/office/powerpoint/2010/main" val="122248608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Do We Get Started?</a:t>
            </a:r>
          </a:p>
        </p:txBody>
      </p:sp>
      <p:sp>
        <p:nvSpPr>
          <p:cNvPr id="3" name="Content Placeholder 2"/>
          <p:cNvSpPr>
            <a:spLocks noGrp="1"/>
          </p:cNvSpPr>
          <p:nvPr>
            <p:ph idx="1"/>
          </p:nvPr>
        </p:nvSpPr>
        <p:spPr/>
        <p:txBody>
          <a:bodyPr>
            <a:normAutofit fontScale="92500" lnSpcReduction="10000"/>
          </a:bodyPr>
          <a:lstStyle/>
          <a:p>
            <a:r>
              <a:rPr lang="en-US" dirty="0"/>
              <a:t>Create a workflow of what you want your program to do</a:t>
            </a:r>
          </a:p>
          <a:p>
            <a:endParaRPr lang="en-US" dirty="0"/>
          </a:p>
          <a:p>
            <a:r>
              <a:rPr lang="en-US" dirty="0"/>
              <a:t>Usually call this “pseudocode”</a:t>
            </a:r>
          </a:p>
          <a:p>
            <a:endParaRPr lang="en-US" dirty="0"/>
          </a:p>
          <a:p>
            <a:r>
              <a:rPr lang="en-US" dirty="0"/>
              <a:t>Pseudocode consists of</a:t>
            </a:r>
          </a:p>
          <a:p>
            <a:pPr lvl="1"/>
            <a:r>
              <a:rPr lang="en-US" dirty="0"/>
              <a:t>Clear natural human readable language</a:t>
            </a:r>
          </a:p>
          <a:p>
            <a:pPr lvl="1"/>
            <a:r>
              <a:rPr lang="en-US" dirty="0"/>
              <a:t>Three rules</a:t>
            </a:r>
          </a:p>
          <a:p>
            <a:pPr lvl="2"/>
            <a:r>
              <a:rPr lang="en-US" dirty="0"/>
              <a:t>Sequence of subtasks</a:t>
            </a:r>
          </a:p>
          <a:p>
            <a:pPr lvl="2"/>
            <a:r>
              <a:rPr lang="en-US" dirty="0"/>
              <a:t>choice (if)</a:t>
            </a:r>
          </a:p>
          <a:p>
            <a:pPr lvl="2"/>
            <a:r>
              <a:rPr lang="en-US" dirty="0"/>
              <a:t>repeat (while)</a:t>
            </a:r>
          </a:p>
          <a:p>
            <a:pPr lvl="2"/>
            <a:endParaRPr lang="en-US" dirty="0"/>
          </a:p>
          <a:p>
            <a:r>
              <a:rPr lang="en-US" dirty="0"/>
              <a:t>Later we will create pseudocode then convert it to actual code</a:t>
            </a:r>
          </a:p>
        </p:txBody>
      </p:sp>
    </p:spTree>
    <p:extLst>
      <p:ext uri="{BB962C8B-B14F-4D97-AF65-F5344CB8AC3E}">
        <p14:creationId xmlns:p14="http://schemas.microsoft.com/office/powerpoint/2010/main" val="18926476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How Do We Convert Pseudocode </a:t>
            </a:r>
            <a:br>
              <a:rPr lang="en-US"/>
            </a:br>
            <a:r>
              <a:rPr lang="en-US"/>
              <a:t>to an Actual Program?</a:t>
            </a:r>
          </a:p>
        </p:txBody>
      </p:sp>
      <p:sp>
        <p:nvSpPr>
          <p:cNvPr id="3" name="Content Placeholder 2"/>
          <p:cNvSpPr>
            <a:spLocks noGrp="1"/>
          </p:cNvSpPr>
          <p:nvPr>
            <p:ph idx="1"/>
          </p:nvPr>
        </p:nvSpPr>
        <p:spPr/>
        <p:txBody>
          <a:bodyPr numCol="1">
            <a:normAutofit/>
          </a:bodyPr>
          <a:lstStyle/>
          <a:p>
            <a:r>
              <a:rPr lang="en-US" dirty="0"/>
              <a:t>Write your own code, all from scratch</a:t>
            </a:r>
          </a:p>
          <a:p>
            <a:r>
              <a:rPr lang="en-US" dirty="0"/>
              <a:t>Write your own code but use packages</a:t>
            </a:r>
          </a:p>
          <a:p>
            <a:r>
              <a:rPr lang="en-US" dirty="0"/>
              <a:t>Modify existing code</a:t>
            </a:r>
          </a:p>
          <a:p>
            <a:r>
              <a:rPr lang="en-US" dirty="0"/>
              <a:t>Search for, adapt code written by some one else</a:t>
            </a:r>
          </a:p>
        </p:txBody>
      </p:sp>
    </p:spTree>
    <p:extLst>
      <p:ext uri="{BB962C8B-B14F-4D97-AF65-F5344CB8AC3E}">
        <p14:creationId xmlns:p14="http://schemas.microsoft.com/office/powerpoint/2010/main" val="13864788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Writing Our Program</a:t>
            </a:r>
          </a:p>
        </p:txBody>
      </p:sp>
      <p:sp>
        <p:nvSpPr>
          <p:cNvPr id="4" name="Content Placeholder 3"/>
          <p:cNvSpPr>
            <a:spLocks noGrp="1"/>
          </p:cNvSpPr>
          <p:nvPr>
            <p:ph sz="half" idx="1"/>
          </p:nvPr>
        </p:nvSpPr>
        <p:spPr/>
        <p:txBody>
          <a:bodyPr>
            <a:normAutofit/>
          </a:bodyPr>
          <a:lstStyle/>
          <a:p>
            <a:r>
              <a:rPr lang="en-US" dirty="0"/>
              <a:t>Source code</a:t>
            </a:r>
          </a:p>
          <a:p>
            <a:pPr lvl="1"/>
            <a:r>
              <a:rPr lang="en-US" dirty="0"/>
              <a:t>Written in plain text</a:t>
            </a:r>
          </a:p>
          <a:p>
            <a:endParaRPr lang="en-US" dirty="0"/>
          </a:p>
          <a:p>
            <a:r>
              <a:rPr lang="en-US" dirty="0"/>
              <a:t>Write in</a:t>
            </a:r>
          </a:p>
          <a:p>
            <a:pPr lvl="1"/>
            <a:r>
              <a:rPr lang="en-US" dirty="0"/>
              <a:t>Text editor</a:t>
            </a:r>
          </a:p>
          <a:p>
            <a:pPr lvl="1"/>
            <a:r>
              <a:rPr lang="en-US" dirty="0"/>
              <a:t>Integrated development environment (IDE)</a:t>
            </a:r>
          </a:p>
          <a:p>
            <a:pPr lvl="1"/>
            <a:r>
              <a:rPr lang="en-US" dirty="0"/>
              <a:t>Jupyter Notebook</a:t>
            </a:r>
          </a:p>
          <a:p>
            <a:endParaRPr lang="en-US" dirty="0"/>
          </a:p>
          <a:p>
            <a:endParaRPr lang="en-US" dirty="0"/>
          </a:p>
        </p:txBody>
      </p:sp>
      <p:sp>
        <p:nvSpPr>
          <p:cNvPr id="5" name="Content Placeholder 4"/>
          <p:cNvSpPr>
            <a:spLocks noGrp="1"/>
          </p:cNvSpPr>
          <p:nvPr>
            <p:ph sz="half" idx="2"/>
          </p:nvPr>
        </p:nvSpPr>
        <p:spPr/>
        <p:txBody>
          <a:bodyPr>
            <a:normAutofit/>
          </a:bodyPr>
          <a:lstStyle/>
          <a:p>
            <a:pPr marL="0" indent="0">
              <a:buNone/>
            </a:pPr>
            <a:r>
              <a:rPr lang="is-IS" sz="1400" dirty="0">
                <a:solidFill>
                  <a:srgbClr val="1C1C1C"/>
                </a:solidFill>
                <a:latin typeface="Courier" charset="0"/>
              </a:rPr>
              <a:t>#!/usr/bin/python</a:t>
            </a:r>
          </a:p>
          <a:p>
            <a:pPr marL="0" indent="0">
              <a:buNone/>
            </a:pPr>
            <a:endParaRPr lang="is-IS" sz="1400" dirty="0">
              <a:solidFill>
                <a:srgbClr val="1C1C1C"/>
              </a:solidFill>
              <a:latin typeface="Courier" charset="0"/>
            </a:endParaRPr>
          </a:p>
          <a:p>
            <a:pPr marL="0" indent="0">
              <a:buNone/>
            </a:pPr>
            <a:r>
              <a:rPr lang="is-IS" sz="1400" dirty="0">
                <a:solidFill>
                  <a:srgbClr val="1C1C1C"/>
                </a:solidFill>
                <a:latin typeface="Courier" charset="0"/>
              </a:rPr>
              <a:t># “This programs sums numbers given to it”</a:t>
            </a:r>
          </a:p>
          <a:p>
            <a:pPr marL="0" indent="0">
              <a:buNone/>
            </a:pPr>
            <a:endParaRPr lang="is-IS" sz="1400" dirty="0">
              <a:solidFill>
                <a:srgbClr val="1C1C1C"/>
              </a:solidFill>
              <a:latin typeface="Courier" charset="0"/>
            </a:endParaRPr>
          </a:p>
          <a:p>
            <a:pPr marL="0" indent="0">
              <a:buNone/>
            </a:pPr>
            <a:r>
              <a:rPr lang="is-IS" sz="1400" dirty="0">
                <a:solidFill>
                  <a:srgbClr val="1C1C1C"/>
                </a:solidFill>
                <a:latin typeface="Courier" charset="0"/>
              </a:rPr>
              <a:t>value </a:t>
            </a:r>
            <a:r>
              <a:rPr lang="is-IS" sz="1400" dirty="0">
                <a:solidFill>
                  <a:srgbClr val="535353"/>
                </a:solidFill>
                <a:latin typeface="Courier" charset="0"/>
              </a:rPr>
              <a:t>=</a:t>
            </a:r>
            <a:r>
              <a:rPr lang="is-IS" sz="1400" dirty="0">
                <a:solidFill>
                  <a:srgbClr val="1C1C1C"/>
                </a:solidFill>
                <a:latin typeface="Courier" charset="0"/>
              </a:rPr>
              <a:t> </a:t>
            </a:r>
            <a:r>
              <a:rPr lang="is-IS" sz="1400" dirty="0">
                <a:solidFill>
                  <a:srgbClr val="535353"/>
                </a:solidFill>
                <a:latin typeface="Courier" charset="0"/>
              </a:rPr>
              <a:t>1</a:t>
            </a:r>
            <a:endParaRPr lang="is-IS" sz="1400" dirty="0">
              <a:solidFill>
                <a:srgbClr val="1C1C1C"/>
              </a:solidFill>
              <a:latin typeface="Courier" charset="0"/>
            </a:endParaRPr>
          </a:p>
          <a:p>
            <a:pPr marL="0" indent="0">
              <a:buNone/>
            </a:pPr>
            <a:r>
              <a:rPr lang="ru-RU" sz="1400" dirty="0" err="1">
                <a:solidFill>
                  <a:srgbClr val="1C1C1C"/>
                </a:solidFill>
                <a:latin typeface="Courier" charset="0"/>
              </a:rPr>
              <a:t>s</a:t>
            </a:r>
            <a:r>
              <a:rPr lang="en-US" sz="1400" dirty="0">
                <a:solidFill>
                  <a:srgbClr val="1C1C1C"/>
                </a:solidFill>
                <a:latin typeface="Courier" charset="0"/>
              </a:rPr>
              <a:t>um</a:t>
            </a:r>
            <a:r>
              <a:rPr lang="ru-RU" sz="1400" dirty="0">
                <a:solidFill>
                  <a:srgbClr val="1C1C1C"/>
                </a:solidFill>
                <a:latin typeface="Courier" charset="0"/>
              </a:rPr>
              <a:t> </a:t>
            </a:r>
            <a:r>
              <a:rPr lang="ru-RU" sz="1400" dirty="0">
                <a:solidFill>
                  <a:srgbClr val="535353"/>
                </a:solidFill>
                <a:latin typeface="Courier" charset="0"/>
              </a:rPr>
              <a:t>=</a:t>
            </a:r>
            <a:r>
              <a:rPr lang="ru-RU" sz="1400" dirty="0">
                <a:solidFill>
                  <a:srgbClr val="1C1C1C"/>
                </a:solidFill>
                <a:latin typeface="Courier" charset="0"/>
              </a:rPr>
              <a:t> </a:t>
            </a:r>
            <a:r>
              <a:rPr lang="ru-RU" sz="1400" dirty="0">
                <a:solidFill>
                  <a:srgbClr val="535353"/>
                </a:solidFill>
                <a:latin typeface="Courier" charset="0"/>
              </a:rPr>
              <a:t>0</a:t>
            </a:r>
            <a:endParaRPr lang="ru-RU" sz="1400" dirty="0">
              <a:solidFill>
                <a:srgbClr val="1C1C1C"/>
              </a:solidFill>
              <a:latin typeface="Courier" charset="0"/>
            </a:endParaRPr>
          </a:p>
          <a:p>
            <a:pPr marL="0" indent="0">
              <a:buNone/>
            </a:pPr>
            <a:endParaRPr lang="en-US" sz="1400" b="1" dirty="0">
              <a:solidFill>
                <a:srgbClr val="0F7001"/>
              </a:solidFill>
              <a:latin typeface="Courier-Bold" charset="0"/>
            </a:endParaRPr>
          </a:p>
          <a:p>
            <a:pPr marL="0" indent="0">
              <a:buNone/>
            </a:pPr>
            <a:r>
              <a:rPr lang="en-US" sz="1400" b="1" dirty="0">
                <a:solidFill>
                  <a:srgbClr val="0F7001"/>
                </a:solidFill>
                <a:latin typeface="Courier-Bold" charset="0"/>
              </a:rPr>
              <a:t>print</a:t>
            </a:r>
            <a:r>
              <a:rPr lang="en-US" sz="1400" dirty="0">
                <a:solidFill>
                  <a:srgbClr val="1C1C1C"/>
                </a:solidFill>
                <a:latin typeface="Courier" charset="0"/>
              </a:rPr>
              <a:t>(</a:t>
            </a:r>
            <a:r>
              <a:rPr lang="en-US" sz="1400" dirty="0">
                <a:solidFill>
                  <a:srgbClr val="A90E1A"/>
                </a:solidFill>
                <a:latin typeface="Courier" charset="0"/>
              </a:rPr>
              <a:t>'Enter Numbers to add to the sum.'</a:t>
            </a:r>
            <a:r>
              <a:rPr lang="en-US" sz="1400" dirty="0">
                <a:solidFill>
                  <a:srgbClr val="1C1C1C"/>
                </a:solidFill>
                <a:latin typeface="Courier" charset="0"/>
              </a:rPr>
              <a:t>)</a:t>
            </a:r>
          </a:p>
          <a:p>
            <a:pPr marL="0" indent="0">
              <a:buNone/>
            </a:pPr>
            <a:endParaRPr lang="en-US" sz="1400" b="1" dirty="0">
              <a:solidFill>
                <a:srgbClr val="0F7001"/>
              </a:solidFill>
              <a:latin typeface="Courier-Bold" charset="0"/>
            </a:endParaRPr>
          </a:p>
          <a:p>
            <a:pPr marL="0" indent="0">
              <a:buNone/>
            </a:pPr>
            <a:r>
              <a:rPr lang="en-US" sz="1400" b="1" dirty="0">
                <a:solidFill>
                  <a:srgbClr val="0F7001"/>
                </a:solidFill>
                <a:latin typeface="Courier-Bold" charset="0"/>
              </a:rPr>
              <a:t>print</a:t>
            </a:r>
            <a:r>
              <a:rPr lang="en-US" sz="1400" dirty="0">
                <a:solidFill>
                  <a:srgbClr val="1C1C1C"/>
                </a:solidFill>
                <a:latin typeface="Courier" charset="0"/>
              </a:rPr>
              <a:t>(</a:t>
            </a:r>
            <a:r>
              <a:rPr lang="en-US" sz="1400" dirty="0">
                <a:solidFill>
                  <a:srgbClr val="A90E1A"/>
                </a:solidFill>
                <a:latin typeface="Courier" charset="0"/>
              </a:rPr>
              <a:t>'Enter 0 to quit.'</a:t>
            </a:r>
            <a:r>
              <a:rPr lang="en-US" sz="1400" dirty="0">
                <a:solidFill>
                  <a:srgbClr val="1C1C1C"/>
                </a:solidFill>
                <a:latin typeface="Courier" charset="0"/>
              </a:rPr>
              <a:t>)</a:t>
            </a:r>
          </a:p>
          <a:p>
            <a:pPr marL="0" indent="0">
              <a:buNone/>
            </a:pPr>
            <a:endParaRPr lang="en-US" sz="1400" b="1" dirty="0">
              <a:solidFill>
                <a:srgbClr val="0F7001"/>
              </a:solidFill>
              <a:latin typeface="Courier-Bold" charset="0"/>
            </a:endParaRPr>
          </a:p>
          <a:p>
            <a:pPr marL="0" indent="0">
              <a:buNone/>
            </a:pPr>
            <a:r>
              <a:rPr lang="en-US" sz="1400" b="1" dirty="0">
                <a:solidFill>
                  <a:srgbClr val="0F7001"/>
                </a:solidFill>
                <a:latin typeface="Courier-Bold" charset="0"/>
              </a:rPr>
              <a:t>while</a:t>
            </a:r>
            <a:r>
              <a:rPr lang="en-US" sz="1400" dirty="0">
                <a:solidFill>
                  <a:srgbClr val="1C1C1C"/>
                </a:solidFill>
                <a:latin typeface="Courier" charset="0"/>
              </a:rPr>
              <a:t> value </a:t>
            </a:r>
            <a:r>
              <a:rPr lang="en-US" sz="1400" dirty="0">
                <a:solidFill>
                  <a:srgbClr val="535353"/>
                </a:solidFill>
                <a:latin typeface="Courier" charset="0"/>
              </a:rPr>
              <a:t>!=</a:t>
            </a:r>
            <a:r>
              <a:rPr lang="en-US" sz="1400" dirty="0">
                <a:solidFill>
                  <a:srgbClr val="1C1C1C"/>
                </a:solidFill>
                <a:latin typeface="Courier" charset="0"/>
              </a:rPr>
              <a:t> </a:t>
            </a:r>
            <a:r>
              <a:rPr lang="en-US" sz="1400" dirty="0">
                <a:solidFill>
                  <a:srgbClr val="535353"/>
                </a:solidFill>
                <a:latin typeface="Courier" charset="0"/>
              </a:rPr>
              <a:t>0</a:t>
            </a:r>
            <a:r>
              <a:rPr lang="en-US" sz="1400" dirty="0">
                <a:solidFill>
                  <a:srgbClr val="1C1C1C"/>
                </a:solidFill>
                <a:latin typeface="Courier" charset="0"/>
              </a:rPr>
              <a:t>:</a:t>
            </a:r>
          </a:p>
          <a:p>
            <a:pPr marL="0" indent="0">
              <a:buNone/>
            </a:pPr>
            <a:r>
              <a:rPr lang="pl-PL" sz="1400" dirty="0">
                <a:solidFill>
                  <a:srgbClr val="1C1C1C"/>
                </a:solidFill>
                <a:latin typeface="Courier" charset="0"/>
              </a:rPr>
              <a:t>    </a:t>
            </a:r>
            <a:r>
              <a:rPr lang="pl-PL" sz="1400" b="1" dirty="0">
                <a:solidFill>
                  <a:srgbClr val="0F7001"/>
                </a:solidFill>
                <a:latin typeface="Courier-Bold" charset="0"/>
              </a:rPr>
              <a:t>print</a:t>
            </a:r>
            <a:r>
              <a:rPr lang="pl-PL" sz="1400" dirty="0">
                <a:solidFill>
                  <a:srgbClr val="1C1C1C"/>
                </a:solidFill>
                <a:latin typeface="Courier" charset="0"/>
              </a:rPr>
              <a:t>(</a:t>
            </a:r>
            <a:r>
              <a:rPr lang="pl-PL" sz="1400" dirty="0">
                <a:solidFill>
                  <a:srgbClr val="A90E1A"/>
                </a:solidFill>
                <a:latin typeface="Courier" charset="0"/>
              </a:rPr>
              <a:t>'</a:t>
            </a:r>
            <a:r>
              <a:rPr lang="pl-PL" sz="1400" dirty="0" err="1">
                <a:solidFill>
                  <a:srgbClr val="A90E1A"/>
                </a:solidFill>
                <a:latin typeface="Courier" charset="0"/>
              </a:rPr>
              <a:t>Current</a:t>
            </a:r>
            <a:r>
              <a:rPr lang="pl-PL" sz="1400" dirty="0">
                <a:solidFill>
                  <a:srgbClr val="A90E1A"/>
                </a:solidFill>
                <a:latin typeface="Courier" charset="0"/>
              </a:rPr>
              <a:t> Sum:'</a:t>
            </a:r>
            <a:r>
              <a:rPr lang="pl-PL" sz="1400" dirty="0">
                <a:solidFill>
                  <a:srgbClr val="1C1C1C"/>
                </a:solidFill>
                <a:latin typeface="Courier" charset="0"/>
              </a:rPr>
              <a:t>, sum)            </a:t>
            </a:r>
          </a:p>
          <a:p>
            <a:pPr marL="0" indent="0">
              <a:buNone/>
            </a:pPr>
            <a:r>
              <a:rPr lang="de-DE" sz="1400" dirty="0">
                <a:solidFill>
                  <a:srgbClr val="1C1C1C"/>
                </a:solidFill>
                <a:latin typeface="Courier" charset="0"/>
              </a:rPr>
              <a:t>    a </a:t>
            </a:r>
            <a:r>
              <a:rPr lang="de-DE" sz="1400" dirty="0">
                <a:solidFill>
                  <a:srgbClr val="535353"/>
                </a:solidFill>
                <a:latin typeface="Courier" charset="0"/>
              </a:rPr>
              <a:t>=</a:t>
            </a:r>
            <a:r>
              <a:rPr lang="de-DE" sz="1400" dirty="0">
                <a:solidFill>
                  <a:srgbClr val="1C1C1C"/>
                </a:solidFill>
                <a:latin typeface="Courier" charset="0"/>
              </a:rPr>
              <a:t> </a:t>
            </a:r>
            <a:r>
              <a:rPr lang="de-DE" sz="1400" dirty="0">
                <a:solidFill>
                  <a:srgbClr val="0F7001"/>
                </a:solidFill>
                <a:latin typeface="Courier" charset="0"/>
              </a:rPr>
              <a:t>float</a:t>
            </a:r>
            <a:r>
              <a:rPr lang="de-DE" sz="1400" dirty="0">
                <a:solidFill>
                  <a:srgbClr val="1C1C1C"/>
                </a:solidFill>
                <a:latin typeface="Courier" charset="0"/>
              </a:rPr>
              <a:t>(</a:t>
            </a:r>
            <a:r>
              <a:rPr lang="de-DE" sz="1400" dirty="0">
                <a:solidFill>
                  <a:srgbClr val="0F7001"/>
                </a:solidFill>
                <a:latin typeface="Courier" charset="0"/>
              </a:rPr>
              <a:t>input</a:t>
            </a:r>
            <a:r>
              <a:rPr lang="de-DE" sz="1400" dirty="0">
                <a:solidFill>
                  <a:srgbClr val="1C1C1C"/>
                </a:solidFill>
                <a:latin typeface="Courier" charset="0"/>
              </a:rPr>
              <a:t>(</a:t>
            </a:r>
            <a:r>
              <a:rPr lang="de-DE" sz="1400" dirty="0">
                <a:solidFill>
                  <a:srgbClr val="A90E1A"/>
                </a:solidFill>
                <a:latin typeface="Courier" charset="0"/>
              </a:rPr>
              <a:t>'Number? '</a:t>
            </a:r>
            <a:r>
              <a:rPr lang="de-DE" sz="1400" dirty="0">
                <a:solidFill>
                  <a:srgbClr val="1C1C1C"/>
                </a:solidFill>
                <a:latin typeface="Courier" charset="0"/>
              </a:rPr>
              <a:t>))        </a:t>
            </a:r>
          </a:p>
          <a:p>
            <a:pPr marL="0" indent="0">
              <a:buNone/>
            </a:pPr>
            <a:r>
              <a:rPr lang="ro-RO" sz="1400" dirty="0">
                <a:solidFill>
                  <a:srgbClr val="1C1C1C"/>
                </a:solidFill>
                <a:latin typeface="Courier" charset="0"/>
              </a:rPr>
              <a:t>    </a:t>
            </a:r>
            <a:r>
              <a:rPr lang="ro-RO" sz="1400" dirty="0" err="1">
                <a:solidFill>
                  <a:srgbClr val="1C1C1C"/>
                </a:solidFill>
                <a:latin typeface="Courier" charset="0"/>
              </a:rPr>
              <a:t>sum</a:t>
            </a:r>
            <a:r>
              <a:rPr lang="ro-RO" sz="1400" dirty="0">
                <a:solidFill>
                  <a:srgbClr val="1C1C1C"/>
                </a:solidFill>
                <a:latin typeface="Courier" charset="0"/>
              </a:rPr>
              <a:t> </a:t>
            </a:r>
            <a:r>
              <a:rPr lang="ro-RO" sz="1400" dirty="0">
                <a:solidFill>
                  <a:srgbClr val="535353"/>
                </a:solidFill>
                <a:latin typeface="Courier" charset="0"/>
              </a:rPr>
              <a:t>=</a:t>
            </a:r>
            <a:r>
              <a:rPr lang="ro-RO" sz="1400" dirty="0">
                <a:solidFill>
                  <a:srgbClr val="1C1C1C"/>
                </a:solidFill>
                <a:latin typeface="Courier" charset="0"/>
              </a:rPr>
              <a:t> </a:t>
            </a:r>
            <a:r>
              <a:rPr lang="ro-RO" sz="1400" dirty="0" err="1">
                <a:solidFill>
                  <a:srgbClr val="1C1C1C"/>
                </a:solidFill>
                <a:latin typeface="Courier" charset="0"/>
              </a:rPr>
              <a:t>sum</a:t>
            </a:r>
            <a:r>
              <a:rPr lang="ro-RO" sz="1400" dirty="0">
                <a:solidFill>
                  <a:srgbClr val="1C1C1C"/>
                </a:solidFill>
                <a:latin typeface="Courier" charset="0"/>
              </a:rPr>
              <a:t> </a:t>
            </a:r>
            <a:r>
              <a:rPr lang="ro-RO" sz="1400" dirty="0">
                <a:solidFill>
                  <a:srgbClr val="535353"/>
                </a:solidFill>
                <a:latin typeface="Courier" charset="0"/>
              </a:rPr>
              <a:t>+</a:t>
            </a:r>
            <a:r>
              <a:rPr lang="ro-RO" sz="1400" dirty="0">
                <a:solidFill>
                  <a:srgbClr val="1C1C1C"/>
                </a:solidFill>
                <a:latin typeface="Courier" charset="0"/>
              </a:rPr>
              <a:t> </a:t>
            </a:r>
            <a:r>
              <a:rPr lang="ro-RO" sz="1400" dirty="0" err="1">
                <a:solidFill>
                  <a:srgbClr val="1C1C1C"/>
                </a:solidFill>
                <a:latin typeface="Courier" charset="0"/>
              </a:rPr>
              <a:t>value</a:t>
            </a:r>
            <a:r>
              <a:rPr lang="ro-RO" sz="1400" dirty="0">
                <a:solidFill>
                  <a:srgbClr val="1C1C1C"/>
                </a:solidFill>
                <a:latin typeface="Courier" charset="0"/>
              </a:rPr>
              <a:t>                     </a:t>
            </a:r>
          </a:p>
          <a:p>
            <a:pPr marL="0" indent="0">
              <a:buNone/>
            </a:pPr>
            <a:endParaRPr lang="ro-RO" sz="1400" b="1" dirty="0">
              <a:solidFill>
                <a:srgbClr val="0F7001"/>
              </a:solidFill>
              <a:latin typeface="Courier-Bold" charset="0"/>
            </a:endParaRPr>
          </a:p>
          <a:p>
            <a:pPr marL="0" indent="0">
              <a:buNone/>
            </a:pPr>
            <a:r>
              <a:rPr lang="ro-RO" sz="1400" b="1" dirty="0">
                <a:solidFill>
                  <a:srgbClr val="0F7001"/>
                </a:solidFill>
                <a:latin typeface="Courier-Bold" charset="0"/>
              </a:rPr>
              <a:t>print</a:t>
            </a:r>
            <a:r>
              <a:rPr lang="ro-RO" sz="1400" dirty="0">
                <a:solidFill>
                  <a:srgbClr val="1C1C1C"/>
                </a:solidFill>
                <a:latin typeface="Courier" charset="0"/>
              </a:rPr>
              <a:t>(</a:t>
            </a:r>
            <a:r>
              <a:rPr lang="ro-RO" sz="1400" dirty="0">
                <a:solidFill>
                  <a:srgbClr val="A90E1A"/>
                </a:solidFill>
                <a:latin typeface="Courier" charset="0"/>
              </a:rPr>
              <a:t>'Total Sum ='</a:t>
            </a:r>
            <a:r>
              <a:rPr lang="ro-RO" sz="1400" dirty="0">
                <a:solidFill>
                  <a:srgbClr val="1C1C1C"/>
                </a:solidFill>
                <a:latin typeface="Courier" charset="0"/>
              </a:rPr>
              <a:t>, </a:t>
            </a:r>
            <a:r>
              <a:rPr lang="ro-RO" sz="1400" dirty="0" err="1">
                <a:solidFill>
                  <a:srgbClr val="1C1C1C"/>
                </a:solidFill>
                <a:latin typeface="Courier" charset="0"/>
              </a:rPr>
              <a:t>sum</a:t>
            </a:r>
            <a:r>
              <a:rPr lang="ro-RO" sz="1400" dirty="0">
                <a:solidFill>
                  <a:srgbClr val="1C1C1C"/>
                </a:solidFill>
                <a:latin typeface="Courier" charset="0"/>
              </a:rPr>
              <a:t>)</a:t>
            </a:r>
            <a:endParaRPr lang="en-US" sz="1400" dirty="0"/>
          </a:p>
        </p:txBody>
      </p:sp>
    </p:spTree>
    <p:extLst>
      <p:ext uri="{BB962C8B-B14F-4D97-AF65-F5344CB8AC3E}">
        <p14:creationId xmlns:p14="http://schemas.microsoft.com/office/powerpoint/2010/main" val="5742159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Code Is </a:t>
            </a:r>
            <a:r>
              <a:rPr lang="en-US" dirty="0"/>
              <a:t>Read</a:t>
            </a:r>
            <a:r>
              <a:rPr lang="en-US" b="0" dirty="0"/>
              <a:t> More Often </a:t>
            </a:r>
            <a:br>
              <a:rPr lang="en-US" b="0" dirty="0"/>
            </a:br>
            <a:r>
              <a:rPr lang="en-US" b="0" dirty="0"/>
              <a:t>Then It Is Written!</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120518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Where To Find Package or Code?</a:t>
            </a:r>
          </a:p>
        </p:txBody>
      </p:sp>
      <p:sp>
        <p:nvSpPr>
          <p:cNvPr id="3" name="Content Placeholder 2"/>
          <p:cNvSpPr>
            <a:spLocks noGrp="1"/>
          </p:cNvSpPr>
          <p:nvPr>
            <p:ph sz="half" idx="1"/>
          </p:nvPr>
        </p:nvSpPr>
        <p:spPr/>
        <p:txBody>
          <a:bodyPr/>
          <a:lstStyle/>
          <a:p>
            <a:r>
              <a:rPr lang="en-US"/>
              <a:t>Your Previous Code</a:t>
            </a:r>
          </a:p>
          <a:p>
            <a:r>
              <a:rPr lang="en-US"/>
              <a:t>Other lab members code</a:t>
            </a:r>
          </a:p>
          <a:p>
            <a:r>
              <a:rPr lang="en-US"/>
              <a:t>Google Search</a:t>
            </a:r>
          </a:p>
          <a:p>
            <a:r>
              <a:rPr lang="en-US" err="1"/>
              <a:t>StackOverflow</a:t>
            </a:r>
            <a:endParaRPr lang="en-US"/>
          </a:p>
          <a:p>
            <a:r>
              <a:rPr lang="en-US"/>
              <a:t>GitHub  (Open source, source code repository)</a:t>
            </a:r>
          </a:p>
          <a:p>
            <a:r>
              <a:rPr lang="en-US"/>
              <a:t>Programing language repository (python – pip, </a:t>
            </a:r>
            <a:r>
              <a:rPr lang="en-US" err="1"/>
              <a:t>conda</a:t>
            </a:r>
            <a:r>
              <a:rPr lang="en-US"/>
              <a:t>; R – </a:t>
            </a:r>
            <a:r>
              <a:rPr lang="en-US" err="1"/>
              <a:t>cran</a:t>
            </a:r>
            <a:r>
              <a:rPr lang="en-US"/>
              <a:t>)</a:t>
            </a: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861369" y="1658405"/>
            <a:ext cx="4895850" cy="2980527"/>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5605" y="2979205"/>
            <a:ext cx="4495807" cy="2736987"/>
          </a:xfrm>
          <a:prstGeom prst="rect">
            <a:avLst/>
          </a:prstGeom>
        </p:spPr>
      </p:pic>
    </p:spTree>
    <p:extLst>
      <p:ext uri="{BB962C8B-B14F-4D97-AF65-F5344CB8AC3E}">
        <p14:creationId xmlns:p14="http://schemas.microsoft.com/office/powerpoint/2010/main" val="210654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To Write Your Own Code?</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340822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How To Write Your Own Code?</a:t>
            </a:r>
          </a:p>
        </p:txBody>
      </p:sp>
      <p:sp>
        <p:nvSpPr>
          <p:cNvPr id="5" name="Content Placeholder 4"/>
          <p:cNvSpPr>
            <a:spLocks noGrp="1"/>
          </p:cNvSpPr>
          <p:nvPr>
            <p:ph idx="1"/>
          </p:nvPr>
        </p:nvSpPr>
        <p:spPr/>
        <p:txBody>
          <a:bodyPr>
            <a:normAutofit/>
          </a:bodyPr>
          <a:lstStyle/>
          <a:p>
            <a:r>
              <a:rPr lang="en-US"/>
              <a:t>Picking a Programming language</a:t>
            </a:r>
          </a:p>
          <a:p>
            <a:pPr lvl="1"/>
            <a:r>
              <a:rPr lang="en-US"/>
              <a:t>Usually the programming language most comfortable with</a:t>
            </a:r>
          </a:p>
          <a:p>
            <a:pPr lvl="1"/>
            <a:r>
              <a:rPr lang="en-US"/>
              <a:t>If you are new to programming, pick one of the languages that we see today</a:t>
            </a:r>
          </a:p>
          <a:p>
            <a:pPr lvl="1"/>
            <a:r>
              <a:rPr lang="en-US"/>
              <a:t>Pick the language that best fits the situation</a:t>
            </a:r>
          </a:p>
          <a:p>
            <a:endParaRPr lang="en-US"/>
          </a:p>
          <a:p>
            <a:r>
              <a:rPr lang="en-US"/>
              <a:t>Process</a:t>
            </a:r>
          </a:p>
          <a:p>
            <a:pPr lvl="1"/>
            <a:r>
              <a:rPr lang="en-US"/>
              <a:t>Start with pseudo code</a:t>
            </a:r>
          </a:p>
          <a:p>
            <a:pPr lvl="1"/>
            <a:r>
              <a:rPr lang="en-US"/>
              <a:t>Transform pseudo code into real code, one line at a time</a:t>
            </a:r>
          </a:p>
        </p:txBody>
      </p:sp>
    </p:spTree>
    <p:extLst>
      <p:ext uri="{BB962C8B-B14F-4D97-AF65-F5344CB8AC3E}">
        <p14:creationId xmlns:p14="http://schemas.microsoft.com/office/powerpoint/2010/main" val="21159647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a:t>Pseudocode Experiment</a:t>
            </a:r>
          </a:p>
        </p:txBody>
      </p:sp>
      <p:sp>
        <p:nvSpPr>
          <p:cNvPr id="6" name="Content Placeholder 5"/>
          <p:cNvSpPr>
            <a:spLocks noGrp="1"/>
          </p:cNvSpPr>
          <p:nvPr>
            <p:ph type="body" idx="1"/>
          </p:nvPr>
        </p:nvSpPr>
        <p:spPr/>
        <p:txBody>
          <a:bodyPr/>
          <a:lstStyle/>
          <a:p>
            <a:r>
              <a:rPr lang="en-US" dirty="0"/>
              <a:t>Extract some data from a </a:t>
            </a:r>
            <a:r>
              <a:rPr lang="en-US" dirty="0" err="1"/>
              <a:t>Gapminder</a:t>
            </a:r>
            <a:r>
              <a:rPr lang="en-US" dirty="0"/>
              <a:t> data set</a:t>
            </a:r>
          </a:p>
        </p:txBody>
      </p:sp>
    </p:spTree>
    <p:extLst>
      <p:ext uri="{BB962C8B-B14F-4D97-AF65-F5344CB8AC3E}">
        <p14:creationId xmlns:p14="http://schemas.microsoft.com/office/powerpoint/2010/main" val="1460860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Should You Learn To Program?</a:t>
            </a:r>
          </a:p>
        </p:txBody>
      </p:sp>
      <p:sp>
        <p:nvSpPr>
          <p:cNvPr id="5" name="Content Placeholder 4"/>
          <p:cNvSpPr>
            <a:spLocks noGrp="1"/>
          </p:cNvSpPr>
          <p:nvPr>
            <p:ph idx="1"/>
          </p:nvPr>
        </p:nvSpPr>
        <p:spPr/>
        <p:txBody>
          <a:bodyPr>
            <a:normAutofit/>
          </a:bodyPr>
          <a:lstStyle/>
          <a:p>
            <a:r>
              <a:rPr lang="en-US" dirty="0"/>
              <a:t>Opportunities to make your research</a:t>
            </a:r>
          </a:p>
          <a:p>
            <a:pPr lvl="1"/>
            <a:r>
              <a:rPr lang="en-US" dirty="0"/>
              <a:t>FASTER - Repeat an entire analysis by just replacing the input</a:t>
            </a:r>
          </a:p>
          <a:p>
            <a:pPr lvl="1"/>
            <a:r>
              <a:rPr lang="en-US" dirty="0"/>
              <a:t>BETTER – Validate your analysis, use statistics</a:t>
            </a:r>
          </a:p>
          <a:p>
            <a:pPr lvl="1"/>
            <a:r>
              <a:rPr lang="en-US" dirty="0"/>
              <a:t>REPRODUCIBLE - Make your research (more) reproducible</a:t>
            </a:r>
          </a:p>
          <a:p>
            <a:pPr lvl="1"/>
            <a:r>
              <a:rPr lang="en-US" dirty="0"/>
              <a:t>MORE COMPETATIVE – many other researchers will be using these similar techniques</a:t>
            </a:r>
          </a:p>
          <a:p>
            <a:endParaRPr lang="en-US" dirty="0"/>
          </a:p>
        </p:txBody>
      </p:sp>
    </p:spTree>
    <p:extLst>
      <p:ext uri="{BB962C8B-B14F-4D97-AF65-F5344CB8AC3E}">
        <p14:creationId xmlns:p14="http://schemas.microsoft.com/office/powerpoint/2010/main" val="14471420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Learning Objectives</a:t>
            </a:r>
          </a:p>
        </p:txBody>
      </p:sp>
      <p:sp>
        <p:nvSpPr>
          <p:cNvPr id="3" name="Content Placeholder 2"/>
          <p:cNvSpPr>
            <a:spLocks noGrp="1"/>
          </p:cNvSpPr>
          <p:nvPr>
            <p:ph idx="1"/>
          </p:nvPr>
        </p:nvSpPr>
        <p:spPr/>
        <p:txBody>
          <a:bodyPr numCol="1">
            <a:normAutofit/>
          </a:bodyPr>
          <a:lstStyle/>
          <a:p>
            <a:pPr lvl="0"/>
            <a:r>
              <a:rPr lang="en-US"/>
              <a:t>To familiarize you with computer programming, programming languages, scientific packages</a:t>
            </a:r>
          </a:p>
          <a:p>
            <a:pPr lvl="0"/>
            <a:r>
              <a:rPr lang="en-US"/>
              <a:t>Enable you to communicate better with programmers, bioinformaticians</a:t>
            </a:r>
          </a:p>
          <a:p>
            <a:pPr lvl="0"/>
            <a:r>
              <a:rPr lang="en-US"/>
              <a:t>Critique existing source code for your use</a:t>
            </a:r>
          </a:p>
          <a:p>
            <a:pPr lvl="0"/>
            <a:r>
              <a:rPr lang="en-US"/>
              <a:t>Assess which language that bests fits your needs</a:t>
            </a:r>
          </a:p>
          <a:p>
            <a:pPr lvl="0"/>
            <a:r>
              <a:rPr lang="en-US"/>
              <a:t>Facilitate you becoming a reproducible scientist</a:t>
            </a:r>
          </a:p>
        </p:txBody>
      </p:sp>
    </p:spTree>
    <p:extLst>
      <p:ext uri="{BB962C8B-B14F-4D97-AF65-F5344CB8AC3E}">
        <p14:creationId xmlns:p14="http://schemas.microsoft.com/office/powerpoint/2010/main" val="2801356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Resources</a:t>
            </a:r>
          </a:p>
        </p:txBody>
      </p:sp>
      <p:sp>
        <p:nvSpPr>
          <p:cNvPr id="3" name="Content Placeholder 2"/>
          <p:cNvSpPr>
            <a:spLocks noGrp="1"/>
          </p:cNvSpPr>
          <p:nvPr>
            <p:ph idx="1"/>
          </p:nvPr>
        </p:nvSpPr>
        <p:spPr/>
        <p:txBody>
          <a:bodyPr>
            <a:normAutofit/>
          </a:bodyPr>
          <a:lstStyle/>
          <a:p>
            <a:r>
              <a:rPr lang="en-US" dirty="0"/>
              <a:t>Algorithms</a:t>
            </a:r>
          </a:p>
          <a:p>
            <a:pPr lvl="1"/>
            <a:r>
              <a:rPr lang="en-US" dirty="0"/>
              <a:t>https://www.manning.com/books/grokking-algorithms</a:t>
            </a:r>
          </a:p>
          <a:p>
            <a:pPr lvl="1"/>
            <a:r>
              <a:rPr lang="en-US" dirty="0"/>
              <a:t>https://</a:t>
            </a:r>
            <a:r>
              <a:rPr lang="en-US" dirty="0" err="1"/>
              <a:t>www.toptal.com</a:t>
            </a:r>
            <a:r>
              <a:rPr lang="en-US" dirty="0"/>
              <a:t>/developers/sorting-algorithms</a:t>
            </a:r>
          </a:p>
          <a:p>
            <a:endParaRPr lang="en-US" dirty="0"/>
          </a:p>
          <a:p>
            <a:r>
              <a:rPr lang="en-US" dirty="0"/>
              <a:t>General python</a:t>
            </a:r>
          </a:p>
          <a:p>
            <a:pPr lvl="1"/>
            <a:r>
              <a:rPr lang="en-US" dirty="0"/>
              <a:t>https://</a:t>
            </a:r>
            <a:r>
              <a:rPr lang="en-US" dirty="0" err="1"/>
              <a:t>docs.python.org</a:t>
            </a:r>
            <a:r>
              <a:rPr lang="en-US" dirty="0"/>
              <a:t>/3/tutorial/</a:t>
            </a:r>
            <a:r>
              <a:rPr lang="en-US" dirty="0" err="1"/>
              <a:t>index.html</a:t>
            </a:r>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012634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of Programming</a:t>
            </a:r>
          </a:p>
        </p:txBody>
      </p:sp>
      <p:sp>
        <p:nvSpPr>
          <p:cNvPr id="5" name="Content Placeholder 4"/>
          <p:cNvSpPr>
            <a:spLocks noGrp="1"/>
          </p:cNvSpPr>
          <p:nvPr>
            <p:ph idx="1"/>
          </p:nvPr>
        </p:nvSpPr>
        <p:spPr/>
        <p:txBody>
          <a:bodyPr>
            <a:normAutofit/>
          </a:bodyPr>
          <a:lstStyle/>
          <a:p>
            <a:r>
              <a:rPr lang="en-US" dirty="0"/>
              <a:t>Picking a programming language</a:t>
            </a:r>
          </a:p>
          <a:p>
            <a:r>
              <a:rPr lang="en-US" dirty="0"/>
              <a:t>Learning a programming language</a:t>
            </a:r>
          </a:p>
          <a:p>
            <a:r>
              <a:rPr lang="en-US" dirty="0"/>
              <a:t>Knowing which piece of the language to use</a:t>
            </a:r>
          </a:p>
          <a:p>
            <a:r>
              <a:rPr lang="en-US" dirty="0"/>
              <a:t>Debugging!!!</a:t>
            </a:r>
          </a:p>
          <a:p>
            <a:r>
              <a:rPr lang="en-US" dirty="0"/>
              <a:t>Remembering what the program does when you come back to it.</a:t>
            </a:r>
          </a:p>
          <a:p>
            <a:r>
              <a:rPr lang="en-US" dirty="0"/>
              <a:t>Keeping track of different programs</a:t>
            </a:r>
          </a:p>
          <a:p>
            <a:r>
              <a:rPr lang="en-US" dirty="0"/>
              <a:t>Programing requires: Practice, practice, practice!</a:t>
            </a:r>
          </a:p>
        </p:txBody>
      </p:sp>
    </p:spTree>
    <p:extLst>
      <p:ext uri="{BB962C8B-B14F-4D97-AF65-F5344CB8AC3E}">
        <p14:creationId xmlns:p14="http://schemas.microsoft.com/office/powerpoint/2010/main" val="1739596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You Have (Probably) Programmed Before</a:t>
            </a:r>
            <a:r>
              <a:rPr lang="is-IS" dirty="0"/>
              <a:t>…</a:t>
            </a:r>
            <a:br>
              <a:rPr lang="is-IS" dirty="0"/>
            </a:br>
            <a:r>
              <a:rPr lang="is-IS" dirty="0"/>
              <a:t>and You May Not Even Know It?</a:t>
            </a:r>
            <a:endParaRPr lang="en-US" dirty="0"/>
          </a:p>
        </p:txBody>
      </p:sp>
      <p:sp>
        <p:nvSpPr>
          <p:cNvPr id="3" name="Content Placeholder 2"/>
          <p:cNvSpPr>
            <a:spLocks noGrp="1"/>
          </p:cNvSpPr>
          <p:nvPr>
            <p:ph idx="1"/>
          </p:nvPr>
        </p:nvSpPr>
        <p:spPr/>
        <p:txBody>
          <a:bodyPr/>
          <a:lstStyle/>
          <a:p>
            <a:r>
              <a:rPr lang="en-US" dirty="0"/>
              <a:t>Written a formula in Excel</a:t>
            </a:r>
          </a:p>
          <a:p>
            <a:endParaRPr lang="en-US" dirty="0"/>
          </a:p>
          <a:p>
            <a:r>
              <a:rPr lang="en-US" dirty="0"/>
              <a:t>Recorded a macro in Excel</a:t>
            </a:r>
          </a:p>
          <a:p>
            <a:endParaRPr lang="en-US" dirty="0"/>
          </a:p>
        </p:txBody>
      </p:sp>
    </p:spTree>
    <p:extLst>
      <p:ext uri="{BB962C8B-B14F-4D97-AF65-F5344CB8AC3E}">
        <p14:creationId xmlns:p14="http://schemas.microsoft.com/office/powerpoint/2010/main" val="631556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Do We Need To Program Computers?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5214825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IAIDBrandedPPT">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NIAID Branded PPT</Template>
  <TotalTime>18501</TotalTime>
  <Words>3007</Words>
  <Application>Microsoft Macintosh PowerPoint</Application>
  <PresentationFormat>Widescreen</PresentationFormat>
  <Paragraphs>587</Paragraphs>
  <Slides>61</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61</vt:i4>
      </vt:variant>
    </vt:vector>
  </HeadingPairs>
  <TitlesOfParts>
    <vt:vector size="69" baseType="lpstr">
      <vt:lpstr>Arial</vt:lpstr>
      <vt:lpstr>Calibri</vt:lpstr>
      <vt:lpstr>Courier</vt:lpstr>
      <vt:lpstr>Courier-Bold</vt:lpstr>
      <vt:lpstr>inherit</vt:lpstr>
      <vt:lpstr>Wingdings</vt:lpstr>
      <vt:lpstr>Wingdings 2</vt:lpstr>
      <vt:lpstr>NIAIDBrandedPPT</vt:lpstr>
      <vt:lpstr>Concepts in Programming  (for Biologists)</vt:lpstr>
      <vt:lpstr>Outline</vt:lpstr>
      <vt:lpstr>Learning Objectives</vt:lpstr>
      <vt:lpstr>Motivation</vt:lpstr>
      <vt:lpstr>What Are Some Examples of How Programming Can Help?</vt:lpstr>
      <vt:lpstr>Why Should You Learn To Program?</vt:lpstr>
      <vt:lpstr>Challenges of Programming</vt:lpstr>
      <vt:lpstr>You Have (Probably) Programmed Before… and You May Not Even Know It?</vt:lpstr>
      <vt:lpstr>Why Do We Need To Program Computers?</vt:lpstr>
      <vt:lpstr>Computers</vt:lpstr>
      <vt:lpstr>How Do Computer Communicate?</vt:lpstr>
      <vt:lpstr>What Does This Mean For Us?</vt:lpstr>
      <vt:lpstr>Programming Languages</vt:lpstr>
      <vt:lpstr>Interpreters / Compilers</vt:lpstr>
      <vt:lpstr>Printing “Hello World!”</vt:lpstr>
      <vt:lpstr>Why Learn to Program in Python</vt:lpstr>
      <vt:lpstr>Python Scientific Computing Packages</vt:lpstr>
      <vt:lpstr>Language Popularity</vt:lpstr>
      <vt:lpstr>How To Write A Program?</vt:lpstr>
      <vt:lpstr>How Do We Program?</vt:lpstr>
      <vt:lpstr>An Example Workflow:  Coffee</vt:lpstr>
      <vt:lpstr>AeroPress…</vt:lpstr>
      <vt:lpstr>Coffee</vt:lpstr>
      <vt:lpstr>Algorithm</vt:lpstr>
      <vt:lpstr>A New Way Of Seeing The World</vt:lpstr>
      <vt:lpstr>What Are The Parts Of  A Programming Language?</vt:lpstr>
      <vt:lpstr>Writing Our Program</vt:lpstr>
      <vt:lpstr>Data Types</vt:lpstr>
      <vt:lpstr>Data Structures</vt:lpstr>
      <vt:lpstr>Variables make use of data types and structures</vt:lpstr>
      <vt:lpstr>Operators</vt:lpstr>
      <vt:lpstr>Conditional Statements</vt:lpstr>
      <vt:lpstr>Loops</vt:lpstr>
      <vt:lpstr>Functions</vt:lpstr>
      <vt:lpstr>Input / Output</vt:lpstr>
      <vt:lpstr>How To Write a Program</vt:lpstr>
      <vt:lpstr>PowerPoint Presentation</vt:lpstr>
      <vt:lpstr>What Should You Do When You Encounter A New Problem?</vt:lpstr>
      <vt:lpstr>PowerPoint Presentation</vt:lpstr>
      <vt:lpstr>1. Understand</vt:lpstr>
      <vt:lpstr>2. Plan</vt:lpstr>
      <vt:lpstr>3. Divide</vt:lpstr>
      <vt:lpstr>3. Divide</vt:lpstr>
      <vt:lpstr>4. Stuck?</vt:lpstr>
      <vt:lpstr>4. Stuck?</vt:lpstr>
      <vt:lpstr>4. Stuck?</vt:lpstr>
      <vt:lpstr>4. Stuck?</vt:lpstr>
      <vt:lpstr>Practice</vt:lpstr>
      <vt:lpstr>How To Write A Program</vt:lpstr>
      <vt:lpstr>Think About The Problem You Want To Solve</vt:lpstr>
      <vt:lpstr>Debugging</vt:lpstr>
      <vt:lpstr>How Do We Get Started?</vt:lpstr>
      <vt:lpstr>How Do We Convert Pseudocode  to an Actual Program?</vt:lpstr>
      <vt:lpstr>Writing Our Program</vt:lpstr>
      <vt:lpstr>Code Is Read More Often  Then It Is Written!</vt:lpstr>
      <vt:lpstr>Where To Find Package or Code?</vt:lpstr>
      <vt:lpstr>How To Write Your Own Code?</vt:lpstr>
      <vt:lpstr>How To Write Your Own Code?</vt:lpstr>
      <vt:lpstr>Pseudocode Experiment</vt:lpstr>
      <vt:lpstr>Learning Objectives</vt:lpstr>
      <vt:lpstr>Resources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NIEHS</dc:title>
  <dc:creator>Microsoft Office User</dc:creator>
  <cp:lastModifiedBy>R. Burke Squires</cp:lastModifiedBy>
  <cp:revision>1061</cp:revision>
  <dcterms:created xsi:type="dcterms:W3CDTF">2016-07-20T04:00:03Z</dcterms:created>
  <dcterms:modified xsi:type="dcterms:W3CDTF">2018-10-17T12:55:22Z</dcterms:modified>
</cp:coreProperties>
</file>